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6" r:id="rId3"/>
    <p:sldId id="257" r:id="rId5"/>
    <p:sldId id="258" r:id="rId6"/>
    <p:sldId id="274" r:id="rId7"/>
    <p:sldId id="275" r:id="rId8"/>
    <p:sldId id="269" r:id="rId9"/>
    <p:sldId id="285" r:id="rId10"/>
    <p:sldId id="283" r:id="rId11"/>
    <p:sldId id="288" r:id="rId12"/>
    <p:sldId id="284" r:id="rId13"/>
    <p:sldId id="290" r:id="rId14"/>
    <p:sldId id="266" r:id="rId15"/>
    <p:sldId id="291" r:id="rId16"/>
    <p:sldId id="294" r:id="rId17"/>
    <p:sldId id="280" r:id="rId18"/>
    <p:sldId id="289" r:id="rId19"/>
    <p:sldId id="260" r:id="rId20"/>
    <p:sldId id="273" r:id="rId21"/>
  </p:sldIdLst>
  <p:sldSz cx="12192000" cy="6858000"/>
  <p:notesSz cx="6858000" cy="9144000"/>
  <p:embeddedFontLst>
    <p:embeddedFont>
      <p:font typeface="隶书" panose="02010509060101010101" pitchFamily="49" charset="-122"/>
      <p:regular r:id="rId25"/>
    </p:embeddedFont>
    <p:embeddedFont>
      <p:font typeface="Noto Sans SC" panose="020B0200000000000000" charset="-122"/>
      <p:regular r:id="rId26"/>
    </p:embeddedFont>
    <p:embeddedFont>
      <p:font typeface="微软雅黑" panose="020B0503020204020204" pitchFamily="34" charset="-122"/>
      <p:regular r:id="rId27"/>
    </p:embeddedFont>
    <p:embeddedFont>
      <p:font typeface="Calibri" panose="020F0502020204030204" charset="0"/>
      <p:regular r:id="rId28"/>
      <p:bold r:id="rId29"/>
      <p:italic r:id="rId30"/>
      <p:boldItalic r:id="rId31"/>
    </p:embeddedFont>
    <p:embeddedFont>
      <p:font typeface="等线" panose="02010600030101010101" charset="-122"/>
      <p:regular r:id="rId32"/>
    </p:embeddedFont>
    <p:embeddedFont>
      <p:font typeface="楷体_GB2312" panose="02010609030101010101" pitchFamily="49" charset="-122"/>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6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3826" autoAdjust="0"/>
  </p:normalViewPr>
  <p:slideViewPr>
    <p:cSldViewPr showGuides="1">
      <p:cViewPr varScale="1">
        <p:scale>
          <a:sx n="67" d="100"/>
          <a:sy n="67" d="100"/>
        </p:scale>
        <p:origin x="432" y="3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font" Target="fonts/font9.fntdata"/><Relationship Id="rId32" Type="http://schemas.openxmlformats.org/officeDocument/2006/relationships/font" Target="fonts/font8.fntdata"/><Relationship Id="rId31" Type="http://schemas.openxmlformats.org/officeDocument/2006/relationships/font" Target="fonts/font7.fntdata"/><Relationship Id="rId30" Type="http://schemas.openxmlformats.org/officeDocument/2006/relationships/font" Target="fonts/font6.fntdata"/><Relationship Id="rId3" Type="http://schemas.openxmlformats.org/officeDocument/2006/relationships/slide" Target="slides/slide1.xml"/><Relationship Id="rId29" Type="http://schemas.openxmlformats.org/officeDocument/2006/relationships/font" Target="fonts/font5.fntdata"/><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174E93-950C-44AB-9C75-5540B40ECC3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F01D4F-3085-4B44-A106-63C88529623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2F01D4F-3085-4B44-A106-63C88529623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lang="en-US" altLang="zh-CN" dirty="0"/>
              <a:t>.</a:t>
            </a:r>
            <a:r>
              <a:rPr lang="zh-CN" altLang="en-US" dirty="0"/>
              <a:t>减少雨水径流总量，延缓峰值流量出现时间，减轻发生内涝的风险</a:t>
            </a:r>
            <a:endParaRPr lang="en-US" altLang="zh-CN" dirty="0"/>
          </a:p>
          <a:p>
            <a:r>
              <a:rPr lang="en-US" altLang="zh-CN" dirty="0"/>
              <a:t>2.</a:t>
            </a:r>
            <a:r>
              <a:rPr lang="zh-CN" altLang="en-US" dirty="0"/>
              <a:t> 雨水下渗，有助于补充浅层地下水，涵养水资 源，改善生态环境。</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3.</a:t>
            </a:r>
            <a:r>
              <a:rPr lang="zh-CN" altLang="en-US" dirty="0"/>
              <a:t>通过城市植被、湿地、坑塘、溪流的保存与修 复，可以明显增加城市绿地，减少城市热岛效应。</a:t>
            </a:r>
            <a:endParaRPr lang="en-US" altLang="zh-CN" dirty="0"/>
          </a:p>
          <a:p>
            <a:r>
              <a:rPr lang="en-US" altLang="zh-CN" dirty="0"/>
              <a:t>4.</a:t>
            </a:r>
            <a:r>
              <a:rPr lang="zh-CN" altLang="en-US" dirty="0"/>
              <a:t>对雨水污染进行控制，改善水环境。</a:t>
            </a:r>
            <a:endParaRPr lang="en-US" altLang="zh-CN" dirty="0"/>
          </a:p>
          <a:p>
            <a:endParaRPr lang="en-US" altLang="zh-CN" dirty="0"/>
          </a:p>
          <a:p>
            <a:r>
              <a:rPr lang="zh-CN" altLang="en-US" dirty="0"/>
              <a:t>关系很多，说几个比较密切的</a:t>
            </a:r>
            <a:endParaRPr lang="en-US" altLang="zh-CN" dirty="0"/>
          </a:p>
          <a:p>
            <a:r>
              <a:rPr lang="zh-CN" altLang="en-US" dirty="0"/>
              <a:t>做了雨水花园、昆虫、生物居住生活，松鼠照片</a:t>
            </a:r>
            <a:endParaRPr lang="en-US" altLang="zh-CN" dirty="0"/>
          </a:p>
          <a:p>
            <a:r>
              <a:rPr lang="zh-CN" altLang="en-US" dirty="0"/>
              <a:t>积水点</a:t>
            </a:r>
            <a:endParaRPr lang="en-US" altLang="zh-CN" dirty="0"/>
          </a:p>
          <a:p>
            <a:r>
              <a:rPr lang="zh-CN" altLang="en-US" dirty="0"/>
              <a:t>黑臭水体原来河道黑臭，做了海绵后水质变清了</a:t>
            </a:r>
            <a:endParaRPr lang="en-US" altLang="zh-CN" dirty="0"/>
          </a:p>
          <a:p>
            <a:r>
              <a:rPr lang="zh-CN" altLang="en-US" dirty="0"/>
              <a:t>小雨不湿鞋</a:t>
            </a:r>
            <a:endParaRPr lang="en-US" altLang="zh-CN" dirty="0"/>
          </a:p>
        </p:txBody>
      </p:sp>
      <p:sp>
        <p:nvSpPr>
          <p:cNvPr id="4" name="灯片编号占位符 3"/>
          <p:cNvSpPr>
            <a:spLocks noGrp="1"/>
          </p:cNvSpPr>
          <p:nvPr>
            <p:ph type="sldNum" sz="quarter" idx="5"/>
          </p:nvPr>
        </p:nvSpPr>
        <p:spPr/>
        <p:txBody>
          <a:bodyPr/>
          <a:lstStyle/>
          <a:p>
            <a:fld id="{12F01D4F-3085-4B44-A106-63C88529623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lang="en-US" altLang="zh-CN" dirty="0"/>
              <a:t>.</a:t>
            </a:r>
            <a:r>
              <a:rPr lang="zh-CN" altLang="en-US" dirty="0"/>
              <a:t>减少雨水径流总量，延缓峰值流量出现时间，减轻发生内涝的风险</a:t>
            </a:r>
            <a:endParaRPr lang="en-US" altLang="zh-CN" dirty="0"/>
          </a:p>
          <a:p>
            <a:r>
              <a:rPr lang="en-US" altLang="zh-CN" dirty="0"/>
              <a:t>2.</a:t>
            </a:r>
            <a:r>
              <a:rPr lang="zh-CN" altLang="en-US" dirty="0"/>
              <a:t> 雨水下渗，有助于补充浅层地下水，涵养水资 源，改善生态环境。</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3.</a:t>
            </a:r>
            <a:r>
              <a:rPr lang="zh-CN" altLang="en-US" dirty="0"/>
              <a:t>通过城市植被、湿地、坑塘、溪流的保存与修 复，可以明显增加城市绿地，减少城市热岛效应。</a:t>
            </a:r>
            <a:endParaRPr lang="en-US" altLang="zh-CN" dirty="0"/>
          </a:p>
          <a:p>
            <a:r>
              <a:rPr lang="en-US" altLang="zh-CN" dirty="0"/>
              <a:t>4.</a:t>
            </a:r>
            <a:r>
              <a:rPr lang="zh-CN" altLang="en-US" dirty="0"/>
              <a:t>对雨水污染进行控制，改善水环境。</a:t>
            </a:r>
            <a:endParaRPr lang="en-US" altLang="zh-CN" dirty="0"/>
          </a:p>
          <a:p>
            <a:endParaRPr lang="en-US" altLang="zh-CN" dirty="0"/>
          </a:p>
          <a:p>
            <a:r>
              <a:rPr lang="zh-CN" altLang="en-US" dirty="0"/>
              <a:t>关系很多，说几个比较密切的</a:t>
            </a:r>
            <a:endParaRPr lang="en-US" altLang="zh-CN" dirty="0"/>
          </a:p>
          <a:p>
            <a:r>
              <a:rPr lang="zh-CN" altLang="en-US" dirty="0"/>
              <a:t>做了雨水花园、昆虫、生物居住生活，松鼠照片</a:t>
            </a:r>
            <a:endParaRPr lang="en-US" altLang="zh-CN" dirty="0"/>
          </a:p>
          <a:p>
            <a:r>
              <a:rPr lang="zh-CN" altLang="en-US" dirty="0"/>
              <a:t>积水点</a:t>
            </a:r>
            <a:endParaRPr lang="en-US" altLang="zh-CN" dirty="0"/>
          </a:p>
          <a:p>
            <a:r>
              <a:rPr lang="zh-CN" altLang="en-US" dirty="0"/>
              <a:t>黑臭水体原来河道黑臭，做了海绵后水质变清了</a:t>
            </a:r>
            <a:endParaRPr lang="en-US" altLang="zh-CN" dirty="0"/>
          </a:p>
          <a:p>
            <a:r>
              <a:rPr lang="zh-CN" altLang="en-US" dirty="0"/>
              <a:t>小雨不湿鞋</a:t>
            </a:r>
            <a:endParaRPr lang="en-US" altLang="zh-CN" dirty="0"/>
          </a:p>
        </p:txBody>
      </p:sp>
      <p:sp>
        <p:nvSpPr>
          <p:cNvPr id="4" name="灯片编号占位符 3"/>
          <p:cNvSpPr>
            <a:spLocks noGrp="1"/>
          </p:cNvSpPr>
          <p:nvPr>
            <p:ph type="sldNum" sz="quarter" idx="5"/>
          </p:nvPr>
        </p:nvSpPr>
        <p:spPr/>
        <p:txBody>
          <a:bodyPr/>
          <a:lstStyle/>
          <a:p>
            <a:fld id="{12F01D4F-3085-4B44-A106-63C88529623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2F01D4F-3085-4B44-A106-63C88529623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找来很多照片，找几个小朋友一起辨识下哪些是海绵城市设施，</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12F01D4F-3085-4B44-A106-63C88529623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大家学习都比较认真，每个人发个小奖品，保护环境，习近平爷爷绿水青山就是金山银山，大家一定要保护生活环境，让环境越来越好</a:t>
            </a:r>
            <a:endParaRPr lang="zh-CN" altLang="en-US" dirty="0"/>
          </a:p>
        </p:txBody>
      </p:sp>
      <p:sp>
        <p:nvSpPr>
          <p:cNvPr id="4" name="灯片编号占位符 3"/>
          <p:cNvSpPr>
            <a:spLocks noGrp="1"/>
          </p:cNvSpPr>
          <p:nvPr>
            <p:ph type="sldNum" sz="quarter" idx="5"/>
          </p:nvPr>
        </p:nvSpPr>
        <p:spPr/>
        <p:txBody>
          <a:bodyPr/>
          <a:lstStyle/>
          <a:p>
            <a:fld id="{12F01D4F-3085-4B44-A106-63C88529623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通过视频，对海绵城市有初步的理解</a:t>
            </a:r>
            <a:endParaRPr lang="en-US" altLang="zh-CN" dirty="0"/>
          </a:p>
          <a:p>
            <a:r>
              <a:rPr lang="zh-CN" altLang="en-US" dirty="0"/>
              <a:t>实际海绵是</a:t>
            </a:r>
            <a:endParaRPr lang="en-US" altLang="zh-CN" dirty="0"/>
          </a:p>
          <a:p>
            <a:r>
              <a:rPr lang="zh-CN" altLang="en-US" dirty="0"/>
              <a:t>让城市的一些空间向海绵一样在下雨时。。。。需要时。。。。</a:t>
            </a:r>
            <a:endParaRPr lang="en-US" altLang="zh-CN" dirty="0"/>
          </a:p>
          <a:p>
            <a:r>
              <a:rPr lang="zh-CN" altLang="en-US" dirty="0"/>
              <a:t>城市哪些空间能起到作用呢？。图</a:t>
            </a:r>
            <a:r>
              <a:rPr lang="en-US" altLang="zh-CN" dirty="0"/>
              <a:t>+</a:t>
            </a:r>
            <a:r>
              <a:rPr lang="zh-CN" altLang="en-US" dirty="0"/>
              <a:t>学校海绵设施举例，一会儿带大家出去看下</a:t>
            </a:r>
            <a:endParaRPr lang="en-US" altLang="zh-CN" dirty="0"/>
          </a:p>
          <a:p>
            <a:r>
              <a:rPr lang="zh-CN" altLang="en-US" dirty="0"/>
              <a:t>海绵宝宝</a:t>
            </a:r>
            <a:endParaRPr lang="zh-CN" altLang="en-US" dirty="0"/>
          </a:p>
        </p:txBody>
      </p:sp>
      <p:sp>
        <p:nvSpPr>
          <p:cNvPr id="4" name="灯片编号占位符 3"/>
          <p:cNvSpPr>
            <a:spLocks noGrp="1"/>
          </p:cNvSpPr>
          <p:nvPr>
            <p:ph type="sldNum" sz="quarter" idx="5"/>
          </p:nvPr>
        </p:nvSpPr>
        <p:spPr/>
        <p:txBody>
          <a:bodyPr/>
          <a:lstStyle/>
          <a:p>
            <a:fld id="{12F01D4F-3085-4B44-A106-63C88529623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负责海绵城市建设的叔叔阿姨提出了</a:t>
            </a:r>
            <a:r>
              <a:rPr lang="en-US" altLang="zh-CN"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个方面的交流</a:t>
            </a:r>
            <a:endParaRPr lang="en-US" altLang="zh-CN"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以前硬化不能透水</a:t>
            </a:r>
            <a:endParaRPr lang="en-US" altLang="zh-CN"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改变观念透水铺装，看上去像沥青和混凝土，实际有非常神奇的功能，可以透水</a:t>
            </a:r>
            <a:endParaRPr lang="en-US" altLang="zh-CN"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排成一对，就不会拥堵</a:t>
            </a:r>
            <a:endParaRPr lang="en-US" altLang="zh-CN"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净，以前硬化冲刷脏东西进湖</a:t>
            </a:r>
            <a:endParaRPr lang="en-US" altLang="zh-CN"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雨水总量比需要的多，多余的通过官网排到河道</a:t>
            </a:r>
            <a:endParaRPr lang="en-US" altLang="zh-CN"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err="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海绵城市通过“渗、滞、蓄、净、用、排”六字方针，有效管理和利用雨水资源</a:t>
            </a:r>
            <a:r>
              <a:rPr lang="en-US" altLang="zh-CN"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灯片编号占位符 3"/>
          <p:cNvSpPr>
            <a:spLocks noGrp="1"/>
          </p:cNvSpPr>
          <p:nvPr>
            <p:ph type="sldNum" sz="quarter" idx="5"/>
          </p:nvPr>
        </p:nvSpPr>
        <p:spPr/>
        <p:txBody>
          <a:bodyPr/>
          <a:lstStyle/>
          <a:p>
            <a:fld id="{12F01D4F-3085-4B44-A106-63C88529623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透水、小雨不湿鞋</a:t>
            </a:r>
            <a:endParaRPr lang="en-US" altLang="zh-CN"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err="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植被的茂盛根系有效吸收净化雨水，减少污染，促进生态循环</a:t>
            </a:r>
            <a:r>
              <a:rPr lang="en-US" altLang="zh-CN"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灯片编号占位符 3"/>
          <p:cNvSpPr>
            <a:spLocks noGrp="1"/>
          </p:cNvSpPr>
          <p:nvPr>
            <p:ph type="sldNum" sz="quarter" idx="5"/>
          </p:nvPr>
        </p:nvSpPr>
        <p:spPr/>
        <p:txBody>
          <a:bodyPr/>
          <a:lstStyle/>
          <a:p>
            <a:fld id="{12F01D4F-3085-4B44-A106-63C88529623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空间比较大地方把常规的花园改为雨水花园</a:t>
            </a:r>
            <a:endParaRPr lang="en-US" altLang="zh-CN"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功能起到什么作用</a:t>
            </a:r>
            <a:endParaRPr lang="en-US" altLang="zh-CN" sz="12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灯片编号占位符 3"/>
          <p:cNvSpPr>
            <a:spLocks noGrp="1"/>
          </p:cNvSpPr>
          <p:nvPr>
            <p:ph type="sldNum" sz="quarter" idx="5"/>
          </p:nvPr>
        </p:nvSpPr>
        <p:spPr/>
        <p:txBody>
          <a:bodyPr/>
          <a:lstStyle/>
          <a:p>
            <a:fld id="{12F01D4F-3085-4B44-A106-63C88529623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绿色屋顶，原来屋顶雨水排掉，净化，</a:t>
            </a:r>
            <a:endParaRPr lang="en-US" altLang="zh-CN" dirty="0"/>
          </a:p>
          <a:p>
            <a:r>
              <a:rPr lang="zh-CN" altLang="en-US" dirty="0"/>
              <a:t>雨水塘讲储存和净化</a:t>
            </a:r>
            <a:endParaRPr lang="en-US" altLang="zh-CN" dirty="0"/>
          </a:p>
          <a:p>
            <a:r>
              <a:rPr lang="zh-CN" altLang="en-US" dirty="0"/>
              <a:t>湿地净化和回用目的为主，对脏的进行净化，净化后大量使用，</a:t>
            </a:r>
            <a:endParaRPr lang="zh-CN" altLang="en-US" dirty="0"/>
          </a:p>
        </p:txBody>
      </p:sp>
      <p:sp>
        <p:nvSpPr>
          <p:cNvPr id="4" name="灯片编号占位符 3"/>
          <p:cNvSpPr>
            <a:spLocks noGrp="1"/>
          </p:cNvSpPr>
          <p:nvPr>
            <p:ph type="sldNum" sz="quarter" idx="5"/>
          </p:nvPr>
        </p:nvSpPr>
        <p:spPr/>
        <p:txBody>
          <a:bodyPr/>
          <a:lstStyle/>
          <a:p>
            <a:fld id="{12F01D4F-3085-4B44-A106-63C88529623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2F01D4F-3085-4B44-A106-63C88529623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2F01D4F-3085-4B44-A106-63C88529623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2F01D4F-3085-4B44-A106-63C88529623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7.jpeg"/><Relationship Id="rId7" Type="http://schemas.openxmlformats.org/officeDocument/2006/relationships/image" Target="../media/image36.jpeg"/><Relationship Id="rId6" Type="http://schemas.openxmlformats.org/officeDocument/2006/relationships/image" Target="../media/image35.jpeg"/><Relationship Id="rId5" Type="http://schemas.openxmlformats.org/officeDocument/2006/relationships/image" Target="../media/image11.jpeg"/><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0" Type="http://schemas.openxmlformats.org/officeDocument/2006/relationships/notesSlide" Target="../notesSlides/notesSlide13.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0" Type="http://schemas.openxmlformats.org/officeDocument/2006/relationships/notesSlide" Target="../notesSlides/notesSlide3.xml"/><Relationship Id="rId3" Type="http://schemas.openxmlformats.org/officeDocument/2006/relationships/image" Target="../media/image7.jpeg"/><Relationship Id="rId29" Type="http://schemas.openxmlformats.org/officeDocument/2006/relationships/slideLayout" Target="../slideLayouts/slideLayout7.xml"/><Relationship Id="rId28" Type="http://schemas.openxmlformats.org/officeDocument/2006/relationships/tags" Target="../tags/tag26.xml"/><Relationship Id="rId27" Type="http://schemas.openxmlformats.org/officeDocument/2006/relationships/tags" Target="../tags/tag25.xml"/><Relationship Id="rId26" Type="http://schemas.openxmlformats.org/officeDocument/2006/relationships/tags" Target="../tags/tag24.xml"/><Relationship Id="rId25" Type="http://schemas.openxmlformats.org/officeDocument/2006/relationships/tags" Target="../tags/tag23.xml"/><Relationship Id="rId24" Type="http://schemas.openxmlformats.org/officeDocument/2006/relationships/tags" Target="../tags/tag22.xml"/><Relationship Id="rId23" Type="http://schemas.openxmlformats.org/officeDocument/2006/relationships/tags" Target="../tags/tag21.xml"/><Relationship Id="rId22" Type="http://schemas.openxmlformats.org/officeDocument/2006/relationships/tags" Target="../tags/tag20.xml"/><Relationship Id="rId21" Type="http://schemas.openxmlformats.org/officeDocument/2006/relationships/tags" Target="../tags/tag19.xml"/><Relationship Id="rId20" Type="http://schemas.openxmlformats.org/officeDocument/2006/relationships/tags" Target="../tags/tag18.xml"/><Relationship Id="rId2" Type="http://schemas.openxmlformats.org/officeDocument/2006/relationships/tags" Target="../tags/tag1.xml"/><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4" name="TextBox 4"/>
          <p:cNvSpPr txBox="1"/>
          <p:nvPr/>
        </p:nvSpPr>
        <p:spPr>
          <a:xfrm>
            <a:off x="2949575" y="4343400"/>
            <a:ext cx="5995670" cy="2209800"/>
          </a:xfrm>
          <a:prstGeom prst="rect">
            <a:avLst/>
          </a:prstGeom>
        </p:spPr>
        <p:txBody>
          <a:bodyPr vert="horz" wrap="square" lIns="91440" tIns="45720" rIns="91440" bIns="45720" rtlCol="0" anchor="ctr" anchorCtr="0">
            <a:noAutofit/>
          </a:bodyPr>
          <a:lstStyle/>
          <a:p>
            <a:pPr algn="ctr"/>
            <a:r>
              <a:rPr lang="zh-CN" altLang="en-US" sz="3200" b="1" dirty="0">
                <a:solidFill>
                  <a:srgbClr val="50832E">
                    <a:alpha val="100000"/>
                  </a:srgbClr>
                </a:solidFill>
                <a:latin typeface="Times New Roman" panose="02020603050405020304" pitchFamily="18" charset="0"/>
                <a:ea typeface="隶书" panose="02010509060101010101" pitchFamily="49" charset="-122"/>
                <a:cs typeface="Noto Sans SC" panose="020B0200000000000000" charset="-122"/>
              </a:rPr>
              <a:t>九江市柴桑区住房和城乡建设局</a:t>
            </a:r>
            <a:endParaRPr lang="en-US" altLang="zh-CN" sz="3200" b="1" dirty="0">
              <a:solidFill>
                <a:srgbClr val="50832E">
                  <a:alpha val="100000"/>
                </a:srgbClr>
              </a:solidFill>
              <a:latin typeface="Times New Roman" panose="02020603050405020304" pitchFamily="18" charset="0"/>
              <a:ea typeface="隶书" panose="02010509060101010101" pitchFamily="49" charset="-122"/>
              <a:cs typeface="Noto Sans SC" panose="020B0200000000000000" charset="-122"/>
            </a:endParaRPr>
          </a:p>
          <a:p>
            <a:pPr algn="ctr"/>
            <a:r>
              <a:rPr lang="en-US" sz="3200" b="1" dirty="0">
                <a:solidFill>
                  <a:srgbClr val="50832E">
                    <a:alpha val="100000"/>
                  </a:srgbClr>
                </a:solidFill>
                <a:latin typeface="Times New Roman" panose="02020603050405020304" pitchFamily="18" charset="0"/>
                <a:ea typeface="隶书" panose="02010509060101010101" pitchFamily="49" charset="-122"/>
                <a:cs typeface="Noto Sans SC" panose="020B0200000000000000" charset="-122"/>
              </a:rPr>
              <a:t>2026</a:t>
            </a:r>
            <a:r>
              <a:rPr lang="zh-CN" altLang="en-US" sz="3200" b="1" dirty="0">
                <a:solidFill>
                  <a:srgbClr val="50832E">
                    <a:alpha val="100000"/>
                  </a:srgbClr>
                </a:solidFill>
                <a:latin typeface="Times New Roman" panose="02020603050405020304" pitchFamily="18" charset="0"/>
                <a:ea typeface="隶书" panose="02010509060101010101" pitchFamily="49" charset="-122"/>
                <a:cs typeface="Noto Sans SC" panose="020B0200000000000000" charset="-122"/>
              </a:rPr>
              <a:t>年</a:t>
            </a:r>
            <a:r>
              <a:rPr lang="en-US" sz="3200" b="1" dirty="0">
                <a:solidFill>
                  <a:srgbClr val="50832E">
                    <a:alpha val="100000"/>
                  </a:srgbClr>
                </a:solidFill>
                <a:latin typeface="Times New Roman" panose="02020603050405020304" pitchFamily="18" charset="0"/>
                <a:ea typeface="隶书" panose="02010509060101010101" pitchFamily="49" charset="-122"/>
                <a:cs typeface="Noto Sans SC" panose="020B0200000000000000" charset="-122"/>
              </a:rPr>
              <a:t>1</a:t>
            </a:r>
            <a:r>
              <a:rPr lang="zh-CN" altLang="en-US" sz="3200" b="1" dirty="0">
                <a:solidFill>
                  <a:srgbClr val="50832E">
                    <a:alpha val="100000"/>
                  </a:srgbClr>
                </a:solidFill>
                <a:latin typeface="Times New Roman" panose="02020603050405020304" pitchFamily="18" charset="0"/>
                <a:ea typeface="隶书" panose="02010509060101010101" pitchFamily="49" charset="-122"/>
                <a:cs typeface="Noto Sans SC" panose="020B0200000000000000" charset="-122"/>
              </a:rPr>
              <a:t>月</a:t>
            </a:r>
            <a:r>
              <a:rPr lang="en-US" altLang="zh-CN" sz="3200" b="1" dirty="0">
                <a:solidFill>
                  <a:srgbClr val="50832E">
                    <a:alpha val="100000"/>
                  </a:srgbClr>
                </a:solidFill>
                <a:latin typeface="Times New Roman" panose="02020603050405020304" pitchFamily="18" charset="0"/>
                <a:ea typeface="隶书" panose="02010509060101010101" pitchFamily="49" charset="-122"/>
                <a:cs typeface="Noto Sans SC" panose="020B0200000000000000" charset="-122"/>
              </a:rPr>
              <a:t>31</a:t>
            </a:r>
            <a:r>
              <a:rPr lang="zh-CN" altLang="en-US" sz="3200" b="1" dirty="0">
                <a:solidFill>
                  <a:srgbClr val="50832E">
                    <a:alpha val="100000"/>
                  </a:srgbClr>
                </a:solidFill>
                <a:latin typeface="Times New Roman" panose="02020603050405020304" pitchFamily="18" charset="0"/>
                <a:ea typeface="隶书" panose="02010509060101010101" pitchFamily="49" charset="-122"/>
                <a:cs typeface="Noto Sans SC" panose="020B0200000000000000" charset="-122"/>
              </a:rPr>
              <a:t>日</a:t>
            </a:r>
            <a:endParaRPr lang="en-US" sz="3200" b="1" dirty="0">
              <a:solidFill>
                <a:srgbClr val="50832E">
                  <a:alpha val="100000"/>
                </a:srgbClr>
              </a:solidFill>
              <a:latin typeface="Times New Roman" panose="02020603050405020304" pitchFamily="18" charset="0"/>
              <a:ea typeface="隶书" panose="02010509060101010101" pitchFamily="49" charset="-122"/>
              <a:cs typeface="Noto Sans SC" panose="020B0200000000000000" charset="-122"/>
            </a:endParaRPr>
          </a:p>
        </p:txBody>
      </p:sp>
      <p:sp>
        <p:nvSpPr>
          <p:cNvPr id="5" name="TextBox 5"/>
          <p:cNvSpPr txBox="1"/>
          <p:nvPr/>
        </p:nvSpPr>
        <p:spPr>
          <a:xfrm>
            <a:off x="741298" y="1463815"/>
            <a:ext cx="10709404" cy="2101569"/>
          </a:xfrm>
          <a:prstGeom prst="rect">
            <a:avLst/>
          </a:prstGeom>
          <a:effectLst>
            <a:outerShdw blurRad="50800" dist="38100" dir="2700000" algn="tl" rotWithShape="0">
              <a:prstClr val="black">
                <a:alpha val="40000"/>
              </a:prstClr>
            </a:outerShdw>
          </a:effectLst>
        </p:spPr>
        <p:txBody>
          <a:bodyPr vert="horz" wrap="square" lIns="91440" tIns="45720" rIns="91440" bIns="45720" rtlCol="0" anchor="ctr" anchorCtr="0">
            <a:normAutofit/>
          </a:bodyPr>
          <a:lstStyle/>
          <a:p>
            <a:pPr algn="ctr">
              <a:lnSpc>
                <a:spcPct val="130000"/>
              </a:lnSpc>
              <a:spcBef>
                <a:spcPts val="375"/>
              </a:spcBef>
            </a:pPr>
            <a:r>
              <a:rPr lang="en-US" sz="5400" b="1" dirty="0" err="1">
                <a:solidFill>
                  <a:srgbClr val="50832E">
                    <a:alpha val="100000"/>
                  </a:srgbClr>
                </a:solidFill>
                <a:latin typeface="微软雅黑" panose="020B0503020204020204" pitchFamily="34" charset="-122"/>
                <a:ea typeface="微软雅黑" panose="020B0503020204020204" pitchFamily="34" charset="-122"/>
                <a:cs typeface="Noto Sans SC" panose="020B0200000000000000" charset="-122"/>
              </a:rPr>
              <a:t>海绵城市</a:t>
            </a:r>
            <a:r>
              <a:rPr lang="zh-CN" altLang="en-US" sz="5400" b="1" dirty="0" err="1">
                <a:solidFill>
                  <a:srgbClr val="50832E">
                    <a:alpha val="100000"/>
                  </a:srgbClr>
                </a:solidFill>
                <a:latin typeface="微软雅黑" panose="020B0503020204020204" pitchFamily="34" charset="-122"/>
                <a:ea typeface="微软雅黑" panose="020B0503020204020204" pitchFamily="34" charset="-122"/>
                <a:cs typeface="Noto Sans SC" panose="020B0200000000000000" charset="-122"/>
              </a:rPr>
              <a:t>知识宣贯</a:t>
            </a:r>
            <a:endParaRPr lang="zh-CN" altLang="en-US" sz="5400" b="1" dirty="0" err="1">
              <a:solidFill>
                <a:srgbClr val="50832E">
                  <a:alpha val="100000"/>
                </a:srgbClr>
              </a:solidFill>
              <a:latin typeface="微软雅黑" panose="020B0503020204020204" pitchFamily="34" charset="-122"/>
              <a:ea typeface="微软雅黑" panose="020B0503020204020204" pitchFamily="34" charset="-122"/>
              <a:cs typeface="Noto Sans SC" panose="020B0200000000000000"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pic>
        <p:nvPicPr>
          <p:cNvPr id="73" name="图片 7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9073" y="4047004"/>
            <a:ext cx="3060000" cy="2295000"/>
          </a:xfrm>
          <a:prstGeom prst="rect">
            <a:avLst/>
          </a:prstGeom>
        </p:spPr>
      </p:pic>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8544" y="1609555"/>
            <a:ext cx="3060000" cy="2295332"/>
          </a:xfrm>
          <a:prstGeom prst="rect">
            <a:avLst/>
          </a:prstGeom>
        </p:spPr>
      </p:pic>
      <p:pic>
        <p:nvPicPr>
          <p:cNvPr id="65" name="图片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8139" y="1595275"/>
            <a:ext cx="3060000" cy="2295000"/>
          </a:xfrm>
          <a:prstGeom prst="rect">
            <a:avLst/>
          </a:prstGeom>
        </p:spPr>
      </p:pic>
      <p:pic>
        <p:nvPicPr>
          <p:cNvPr id="61" name="图片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4083" y="4026522"/>
            <a:ext cx="3060000" cy="2295000"/>
          </a:xfrm>
          <a:prstGeom prst="rect">
            <a:avLst/>
          </a:prstGeom>
        </p:spPr>
      </p:pic>
      <p:grpSp>
        <p:nvGrpSpPr>
          <p:cNvPr id="9" name="组合 8"/>
          <p:cNvGrpSpPr/>
          <p:nvPr/>
        </p:nvGrpSpPr>
        <p:grpSpPr>
          <a:xfrm>
            <a:off x="381000" y="1705067"/>
            <a:ext cx="5178993" cy="1491623"/>
            <a:chOff x="542238" y="1370655"/>
            <a:chExt cx="5178993" cy="1491623"/>
          </a:xfrm>
        </p:grpSpPr>
        <p:sp>
          <p:nvSpPr>
            <p:cNvPr id="3" name="TextBox 3"/>
            <p:cNvSpPr txBox="1"/>
            <p:nvPr/>
          </p:nvSpPr>
          <p:spPr>
            <a:xfrm>
              <a:off x="1482606" y="1947878"/>
              <a:ext cx="4238625" cy="914400"/>
            </a:xfrm>
            <a:prstGeom prst="rect">
              <a:avLst/>
            </a:prstGeom>
          </p:spPr>
          <p:txBody>
            <a:bodyPr vert="horz" wrap="square" lIns="123825" tIns="123825" rIns="57150" bIns="123825" rtlCol="0" anchor="t" anchorCtr="0">
              <a:noAutofit/>
            </a:bodyPr>
            <a:lstStyle/>
            <a:p>
              <a:pPr>
                <a:lnSpc>
                  <a:spcPct val="140000"/>
                </a:lnSpc>
              </a:pPr>
              <a:r>
                <a:rPr lang="en-US" altLang="zh-CN" sz="1500" dirty="0" err="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通过植被覆盖增强屋顶的雨水滞留和净化效果，提升城市生态环境</a:t>
              </a:r>
              <a:r>
                <a:rPr lang="en-US" altLang="zh-CN"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TextBox 4"/>
            <p:cNvSpPr txBox="1"/>
            <p:nvPr/>
          </p:nvSpPr>
          <p:spPr>
            <a:xfrm>
              <a:off x="1482606" y="1370655"/>
              <a:ext cx="4219575" cy="738707"/>
            </a:xfrm>
            <a:prstGeom prst="rect">
              <a:avLst/>
            </a:prstGeom>
          </p:spPr>
          <p:txBody>
            <a:bodyPr vert="horz" wrap="square" lIns="123825" tIns="123825" rIns="57150" bIns="123825" rtlCol="0" anchor="ctr" anchorCtr="0">
              <a:noAutofit/>
            </a:bodyPr>
            <a:lstStyle/>
            <a:p>
              <a:pPr>
                <a:lnSpc>
                  <a:spcPct val="150000"/>
                </a:lnSpc>
              </a:pPr>
              <a:r>
                <a:rPr lang="zh-CN" alt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绿色屋顶</a:t>
              </a:r>
              <a:endParaRPr 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TextBox 10"/>
            <p:cNvSpPr txBox="1"/>
            <p:nvPr/>
          </p:nvSpPr>
          <p:spPr>
            <a:xfrm>
              <a:off x="542238" y="1686414"/>
              <a:ext cx="849630" cy="46166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05</a:t>
              </a:r>
              <a:endParaRPr 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AutoShape 13"/>
            <p:cNvSpPr/>
            <p:nvPr/>
          </p:nvSpPr>
          <p:spPr>
            <a:xfrm>
              <a:off x="647738" y="1597932"/>
              <a:ext cx="638629" cy="638629"/>
            </a:xfrm>
            <a:prstGeom prst="rect">
              <a:avLst/>
            </a:prstGeom>
            <a:noFill/>
            <a:ln w="19050">
              <a:solidFill>
                <a:schemeClr val="accent1">
                  <a:alpha val="100000"/>
                </a:schemeClr>
              </a:solidFill>
              <a:prstDash val="solid"/>
            </a:ln>
          </p:spPr>
          <p:txBody>
            <a:bodyPr/>
            <a:lstStyle/>
            <a:p>
              <a:endParaRPr lang="zh-CN" altLang="en-US"/>
            </a:p>
          </p:txBody>
        </p:sp>
      </p:grpSp>
      <p:grpSp>
        <p:nvGrpSpPr>
          <p:cNvPr id="2" name="组合 1"/>
          <p:cNvGrpSpPr/>
          <p:nvPr/>
        </p:nvGrpSpPr>
        <p:grpSpPr>
          <a:xfrm>
            <a:off x="381000" y="3417384"/>
            <a:ext cx="5178993" cy="1263023"/>
            <a:chOff x="542238" y="1370655"/>
            <a:chExt cx="5178993" cy="1491623"/>
          </a:xfrm>
        </p:grpSpPr>
        <p:sp>
          <p:nvSpPr>
            <p:cNvPr id="5" name="TextBox 10"/>
            <p:cNvSpPr txBox="1"/>
            <p:nvPr/>
          </p:nvSpPr>
          <p:spPr>
            <a:xfrm>
              <a:off x="542238" y="1644635"/>
              <a:ext cx="849630" cy="545224"/>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06</a:t>
              </a:r>
              <a:endParaRPr 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 name="组合 5"/>
            <p:cNvGrpSpPr/>
            <p:nvPr/>
          </p:nvGrpSpPr>
          <p:grpSpPr>
            <a:xfrm>
              <a:off x="647738" y="1370655"/>
              <a:ext cx="5073493" cy="1491623"/>
              <a:chOff x="647738" y="1370655"/>
              <a:chExt cx="5073493" cy="1491623"/>
            </a:xfrm>
          </p:grpSpPr>
          <p:sp>
            <p:nvSpPr>
              <p:cNvPr id="11" name="TextBox 3"/>
              <p:cNvSpPr txBox="1"/>
              <p:nvPr/>
            </p:nvSpPr>
            <p:spPr>
              <a:xfrm>
                <a:off x="1482606" y="1947878"/>
                <a:ext cx="4238625" cy="914400"/>
              </a:xfrm>
              <a:prstGeom prst="rect">
                <a:avLst/>
              </a:prstGeom>
            </p:spPr>
            <p:txBody>
              <a:bodyPr vert="horz" wrap="square" lIns="123825" tIns="123825" rIns="57150" bIns="123825" rtlCol="0" anchor="t" anchorCtr="0">
                <a:noAutofit/>
              </a:bodyPr>
              <a:lstStyle/>
              <a:p>
                <a:pPr>
                  <a:lnSpc>
                    <a:spcPct val="140000"/>
                  </a:lnSpc>
                </a:pPr>
                <a:r>
                  <a:rPr lang="en-US" altLang="zh-CN" sz="1500" dirty="0" err="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储存雨水，转化为景观水源，既美化环境又实现雨水资源化利用</a:t>
                </a:r>
                <a:r>
                  <a:rPr lang="en-US" altLang="zh-CN"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TextBox 4"/>
              <p:cNvSpPr txBox="1"/>
              <p:nvPr/>
            </p:nvSpPr>
            <p:spPr>
              <a:xfrm>
                <a:off x="1482606" y="1370655"/>
                <a:ext cx="4219575" cy="738707"/>
              </a:xfrm>
              <a:prstGeom prst="rect">
                <a:avLst/>
              </a:prstGeom>
            </p:spPr>
            <p:txBody>
              <a:bodyPr vert="horz" wrap="square" lIns="123825" tIns="123825" rIns="57150" bIns="123825" rtlCol="0" anchor="ctr" anchorCtr="0">
                <a:noAutofit/>
              </a:bodyPr>
              <a:lstStyle/>
              <a:p>
                <a:pPr>
                  <a:lnSpc>
                    <a:spcPct val="120000"/>
                  </a:lnSpc>
                </a:pPr>
                <a:r>
                  <a:rPr lang="en-US" altLang="zh-CN" sz="2400" b="1" dirty="0" err="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雨水塘</a:t>
                </a:r>
                <a:endParaRPr lang="en-US" altLang="zh-CN"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AutoShape 13"/>
              <p:cNvSpPr/>
              <p:nvPr/>
            </p:nvSpPr>
            <p:spPr>
              <a:xfrm>
                <a:off x="647738" y="1597932"/>
                <a:ext cx="638629" cy="638629"/>
              </a:xfrm>
              <a:prstGeom prst="rect">
                <a:avLst/>
              </a:prstGeom>
              <a:noFill/>
              <a:ln w="19050">
                <a:solidFill>
                  <a:schemeClr val="accent1">
                    <a:alpha val="100000"/>
                  </a:schemeClr>
                </a:solidFill>
                <a:prstDash val="solid"/>
              </a:ln>
            </p:spPr>
            <p:txBody>
              <a:bodyPr/>
              <a:lstStyle/>
              <a:p>
                <a:endParaRPr lang="zh-CN" altLang="en-US"/>
              </a:p>
            </p:txBody>
          </p:sp>
        </p:grpSp>
      </p:grpSp>
      <p:grpSp>
        <p:nvGrpSpPr>
          <p:cNvPr id="7" name="组合 6"/>
          <p:cNvGrpSpPr/>
          <p:nvPr/>
        </p:nvGrpSpPr>
        <p:grpSpPr>
          <a:xfrm>
            <a:off x="381000" y="4980924"/>
            <a:ext cx="5178993" cy="1146777"/>
            <a:chOff x="542238" y="4799881"/>
            <a:chExt cx="5178993" cy="1491622"/>
          </a:xfrm>
        </p:grpSpPr>
        <p:sp>
          <p:nvSpPr>
            <p:cNvPr id="8" name="TextBox 7"/>
            <p:cNvSpPr txBox="1"/>
            <p:nvPr/>
          </p:nvSpPr>
          <p:spPr>
            <a:xfrm>
              <a:off x="1482606" y="5377103"/>
              <a:ext cx="4238625" cy="914400"/>
            </a:xfrm>
            <a:prstGeom prst="rect">
              <a:avLst/>
            </a:prstGeom>
          </p:spPr>
          <p:txBody>
            <a:bodyPr vert="horz" wrap="square" lIns="123825" tIns="123825" rIns="57150" bIns="123825" rtlCol="0" anchor="t" anchorCtr="0">
              <a:noAutofit/>
            </a:bodyPr>
            <a:lstStyle/>
            <a:p>
              <a:pPr>
                <a:lnSpc>
                  <a:spcPct val="140000"/>
                </a:lnSpc>
              </a:pPr>
              <a:r>
                <a:rPr lang="en-US" altLang="zh-CN" sz="1500" dirty="0" err="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构建自然净化雨水的生态系统，提升水质，为城市生态提供重要支撑</a:t>
              </a:r>
              <a:r>
                <a:rPr lang="en-US" altLang="zh-CN"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TextBox 8"/>
            <p:cNvSpPr txBox="1"/>
            <p:nvPr/>
          </p:nvSpPr>
          <p:spPr>
            <a:xfrm>
              <a:off x="1482606" y="4799881"/>
              <a:ext cx="4219575" cy="749453"/>
            </a:xfrm>
            <a:prstGeom prst="rect">
              <a:avLst/>
            </a:prstGeom>
          </p:spPr>
          <p:txBody>
            <a:bodyPr vert="horz" wrap="square" lIns="123825" tIns="123825" rIns="57150" bIns="123825" rtlCol="0" anchor="ctr" anchorCtr="0">
              <a:noAutofit/>
            </a:bodyPr>
            <a:lstStyle/>
            <a:p>
              <a:pPr>
                <a:lnSpc>
                  <a:spcPct val="120000"/>
                </a:lnSpc>
              </a:pPr>
              <a:r>
                <a:rPr lang="en-US" altLang="zh-CN" sz="2400" b="1" dirty="0" err="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雨水湿地</a:t>
              </a:r>
              <a:endParaRPr lang="en-US" altLang="zh-CN"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TextBox 12"/>
            <p:cNvSpPr txBox="1"/>
            <p:nvPr/>
          </p:nvSpPr>
          <p:spPr>
            <a:xfrm>
              <a:off x="542238" y="5076858"/>
              <a:ext cx="849630" cy="600491"/>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07</a:t>
              </a:r>
              <a:endParaRPr 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AutoShape 15"/>
            <p:cNvSpPr/>
            <p:nvPr/>
          </p:nvSpPr>
          <p:spPr>
            <a:xfrm>
              <a:off x="647738" y="5057789"/>
              <a:ext cx="638629" cy="638629"/>
            </a:xfrm>
            <a:prstGeom prst="rect">
              <a:avLst/>
            </a:prstGeom>
            <a:noFill/>
            <a:ln w="19050">
              <a:solidFill>
                <a:schemeClr val="accent1">
                  <a:alpha val="100000"/>
                </a:schemeClr>
              </a:solidFill>
              <a:prstDash val="solid"/>
            </a:ln>
          </p:spPr>
        </p:sp>
      </p:grpSp>
      <p:grpSp>
        <p:nvGrpSpPr>
          <p:cNvPr id="39" name="组合 38"/>
          <p:cNvGrpSpPr/>
          <p:nvPr/>
        </p:nvGrpSpPr>
        <p:grpSpPr>
          <a:xfrm>
            <a:off x="10879427" y="3473091"/>
            <a:ext cx="1028660" cy="415742"/>
            <a:chOff x="11163340" y="3473091"/>
            <a:chExt cx="1028660" cy="415742"/>
          </a:xfrm>
        </p:grpSpPr>
        <p:sp>
          <p:nvSpPr>
            <p:cNvPr id="58" name="AutoShape 2"/>
            <p:cNvSpPr/>
            <p:nvPr/>
          </p:nvSpPr>
          <p:spPr>
            <a:xfrm>
              <a:off x="11201400" y="3510035"/>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59" name="TextBox 7"/>
            <p:cNvSpPr txBox="1"/>
            <p:nvPr/>
          </p:nvSpPr>
          <p:spPr>
            <a:xfrm>
              <a:off x="11163340" y="3473091"/>
              <a:ext cx="990600" cy="378798"/>
            </a:xfrm>
            <a:prstGeom prst="rect">
              <a:avLst/>
            </a:prstGeom>
          </p:spPr>
          <p:txBody>
            <a:bodyPr vert="horz" wrap="square" lIns="123825" tIns="123825" rIns="57150" bIns="123825" rtlCol="0" anchor="t" anchorCtr="0">
              <a:noAutofit/>
            </a:bodyPr>
            <a:lstStyle/>
            <a:p>
              <a:pPr algn="ctr"/>
              <a:r>
                <a:rPr lang="zh-CN" alt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雨水塘</a:t>
              </a:r>
              <a:endParaRPr 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40" name="组合 39"/>
          <p:cNvGrpSpPr/>
          <p:nvPr/>
        </p:nvGrpSpPr>
        <p:grpSpPr>
          <a:xfrm>
            <a:off x="7633497" y="5931096"/>
            <a:ext cx="1004656" cy="410908"/>
            <a:chOff x="11163340" y="3473091"/>
            <a:chExt cx="1004656" cy="410908"/>
          </a:xfrm>
        </p:grpSpPr>
        <p:sp>
          <p:nvSpPr>
            <p:cNvPr id="56"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57" name="TextBox 7"/>
            <p:cNvSpPr txBox="1"/>
            <p:nvPr/>
          </p:nvSpPr>
          <p:spPr>
            <a:xfrm>
              <a:off x="11163340" y="3473091"/>
              <a:ext cx="990600" cy="378798"/>
            </a:xfrm>
            <a:prstGeom prst="rect">
              <a:avLst/>
            </a:prstGeom>
          </p:spPr>
          <p:txBody>
            <a:bodyPr vert="horz" wrap="square" lIns="123825" tIns="123825" rIns="57150" bIns="123825" rtlCol="0" anchor="t" anchorCtr="0">
              <a:noAutofit/>
            </a:bodyPr>
            <a:lstStyle/>
            <a:p>
              <a:pPr algn="ctr"/>
              <a:r>
                <a:rPr lang="zh-CN" alt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雨水湿地</a:t>
              </a:r>
              <a:endParaRPr 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41" name="组合 40"/>
          <p:cNvGrpSpPr/>
          <p:nvPr/>
        </p:nvGrpSpPr>
        <p:grpSpPr>
          <a:xfrm>
            <a:off x="10897587" y="5910614"/>
            <a:ext cx="1004656" cy="410908"/>
            <a:chOff x="11163340" y="3473091"/>
            <a:chExt cx="1004656" cy="410908"/>
          </a:xfrm>
        </p:grpSpPr>
        <p:sp>
          <p:nvSpPr>
            <p:cNvPr id="54"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55" name="TextBox 7"/>
            <p:cNvSpPr txBox="1"/>
            <p:nvPr/>
          </p:nvSpPr>
          <p:spPr>
            <a:xfrm>
              <a:off x="11163340" y="3473091"/>
              <a:ext cx="990600" cy="378798"/>
            </a:xfrm>
            <a:prstGeom prst="rect">
              <a:avLst/>
            </a:prstGeom>
          </p:spPr>
          <p:txBody>
            <a:bodyPr vert="horz" wrap="square" lIns="123825" tIns="123825" rIns="57150" bIns="123825" rtlCol="0" anchor="t" anchorCtr="0">
              <a:noAutofit/>
            </a:bodyPr>
            <a:lstStyle/>
            <a:p>
              <a:pPr algn="ctr"/>
              <a:r>
                <a:rPr lang="zh-CN" alt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雨水湿地</a:t>
              </a:r>
              <a:endParaRPr 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45" name="组合 44"/>
          <p:cNvGrpSpPr/>
          <p:nvPr/>
        </p:nvGrpSpPr>
        <p:grpSpPr>
          <a:xfrm>
            <a:off x="7617944" y="3510034"/>
            <a:ext cx="1004656" cy="410908"/>
            <a:chOff x="11163340" y="3473091"/>
            <a:chExt cx="1004656" cy="410908"/>
          </a:xfrm>
        </p:grpSpPr>
        <p:sp>
          <p:nvSpPr>
            <p:cNvPr id="52"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53" name="TextBox 7"/>
            <p:cNvSpPr txBox="1"/>
            <p:nvPr/>
          </p:nvSpPr>
          <p:spPr>
            <a:xfrm>
              <a:off x="11163340" y="3473091"/>
              <a:ext cx="990600" cy="378798"/>
            </a:xfrm>
            <a:prstGeom prst="rect">
              <a:avLst/>
            </a:prstGeom>
          </p:spPr>
          <p:txBody>
            <a:bodyPr vert="horz" wrap="square" lIns="123825" tIns="123825" rIns="57150" bIns="123825" rtlCol="0" anchor="t" anchorCtr="0">
              <a:noAutofit/>
            </a:bodyPr>
            <a:lstStyle/>
            <a:p>
              <a:pPr algn="ctr"/>
              <a:r>
                <a:rPr lang="zh-CN" alt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绿色屋顶</a:t>
              </a:r>
              <a:endParaRPr 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74" name="TextBox 9"/>
          <p:cNvSpPr txBox="1"/>
          <p:nvPr/>
        </p:nvSpPr>
        <p:spPr>
          <a:xfrm>
            <a:off x="2966720" y="202621"/>
            <a:ext cx="6474053" cy="787973"/>
          </a:xfrm>
          <a:prstGeom prst="rect">
            <a:avLst/>
          </a:prstGeom>
        </p:spPr>
        <p:txBody>
          <a:bodyPr vert="horz" wrap="square" lIns="123825" tIns="123825" rIns="57150" bIns="123825" rtlCol="0" anchor="t" anchorCtr="0">
            <a:spAutoFit/>
          </a:bodyPr>
          <a:lstStyle/>
          <a:p>
            <a:pPr>
              <a:lnSpc>
                <a:spcPct val="140000"/>
              </a:lnSpc>
            </a:pPr>
            <a:r>
              <a:rPr lang="zh-CN" altLang="en-US" sz="2800" b="1" dirty="0">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我们身边有哪些常见的海绵城市设施呢？</a:t>
            </a:r>
            <a:endParaRPr lang="en-US" sz="2800" b="1" dirty="0">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495300" y="2847129"/>
            <a:ext cx="11201400" cy="1163741"/>
            <a:chOff x="1600200" y="2667000"/>
            <a:chExt cx="10591800" cy="1163741"/>
          </a:xfrm>
        </p:grpSpPr>
        <p:sp>
          <p:nvSpPr>
            <p:cNvPr id="2" name="TextBox 2"/>
            <p:cNvSpPr txBox="1"/>
            <p:nvPr/>
          </p:nvSpPr>
          <p:spPr>
            <a:xfrm>
              <a:off x="1600200" y="2667000"/>
              <a:ext cx="1295400" cy="1163741"/>
            </a:xfrm>
            <a:prstGeom prst="rect">
              <a:avLst/>
            </a:prstGeom>
          </p:spPr>
          <p:txBody>
            <a:bodyPr vert="horz" wrap="square" lIns="91440" tIns="45720" rIns="91440" bIns="45720" rtlCol="0" anchor="ctr" anchorCtr="0">
              <a:normAutofit/>
            </a:bodyPr>
            <a:lstStyle/>
            <a:p>
              <a:pPr algn="l">
                <a:lnSpc>
                  <a:spcPct val="120000"/>
                </a:lnSpc>
                <a:spcBef>
                  <a:spcPts val="375"/>
                </a:spcBef>
              </a:pPr>
              <a:r>
                <a:rPr lang="en-US" sz="4950" b="1" dirty="0">
                  <a:solidFill>
                    <a:srgbClr val="50832E">
                      <a:alpha val="100000"/>
                    </a:srgbClr>
                  </a:solidFill>
                  <a:latin typeface="Noto Sans SC" panose="020B0200000000000000" charset="-122"/>
                  <a:ea typeface="Noto Sans SC" panose="020B0200000000000000" charset="-122"/>
                  <a:cs typeface="Noto Sans SC" panose="020B0200000000000000" charset="-122"/>
                </a:rPr>
                <a:t>04</a:t>
              </a:r>
              <a:endParaRPr lang="en-US" sz="4950" b="1" dirty="0">
                <a:solidFill>
                  <a:srgbClr val="50832E">
                    <a:alpha val="100000"/>
                  </a:srgbClr>
                </a:solidFill>
                <a:latin typeface="Noto Sans SC" panose="020B0200000000000000" charset="-122"/>
                <a:ea typeface="Noto Sans SC" panose="020B0200000000000000" charset="-122"/>
                <a:cs typeface="Noto Sans SC" panose="020B0200000000000000" charset="-122"/>
              </a:endParaRPr>
            </a:p>
          </p:txBody>
        </p:sp>
        <p:sp>
          <p:nvSpPr>
            <p:cNvPr id="3" name="TextBox 3"/>
            <p:cNvSpPr txBox="1"/>
            <p:nvPr/>
          </p:nvSpPr>
          <p:spPr>
            <a:xfrm>
              <a:off x="3048000" y="2667000"/>
              <a:ext cx="9144000" cy="1163741"/>
            </a:xfrm>
            <a:prstGeom prst="rect">
              <a:avLst/>
            </a:prstGeom>
          </p:spPr>
          <p:txBody>
            <a:bodyPr vert="horz" wrap="square" lIns="91440" tIns="45720" rIns="91440" bIns="45720" rtlCol="0" anchor="ctr" anchorCtr="0">
              <a:noAutofit/>
            </a:bodyPr>
            <a:lstStyle/>
            <a:p>
              <a:pPr algn="l">
                <a:lnSpc>
                  <a:spcPct val="120000"/>
                </a:lnSpc>
                <a:spcBef>
                  <a:spcPts val="375"/>
                </a:spcBef>
              </a:pPr>
              <a:r>
                <a:rPr lang="zh-CN" altLang="en-US" sz="4600" b="1" dirty="0">
                  <a:solidFill>
                    <a:srgbClr val="50832E">
                      <a:alpha val="100000"/>
                    </a:srgbClr>
                  </a:solidFill>
                  <a:latin typeface="Noto Sans SC" panose="020B0200000000000000" charset="-122"/>
                  <a:ea typeface="Noto Sans SC" panose="020B0200000000000000" charset="-122"/>
                  <a:cs typeface="Noto Sans SC" panose="020B0200000000000000" charset="-122"/>
                </a:rPr>
                <a:t>海绵城市设施储存的雨水可以干什么</a:t>
              </a:r>
              <a:endParaRPr lang="en-US" sz="4600" b="1" dirty="0">
                <a:solidFill>
                  <a:srgbClr val="50832E">
                    <a:alpha val="100000"/>
                  </a:srgbClr>
                </a:solidFill>
                <a:latin typeface="Noto Sans SC" panose="020B0200000000000000" charset="-122"/>
                <a:ea typeface="Noto Sans SC" panose="020B0200000000000000" charset="-122"/>
                <a:cs typeface="Noto Sans SC" panose="020B0200000000000000" charset="-122"/>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2195" y="1581036"/>
            <a:ext cx="3060000" cy="2294615"/>
          </a:xfrm>
          <a:prstGeom prst="rect">
            <a:avLst/>
          </a:prstGeom>
        </p:spPr>
      </p:pic>
      <p:pic>
        <p:nvPicPr>
          <p:cNvPr id="42" name="图片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6101" y="1598372"/>
            <a:ext cx="3060000" cy="2295000"/>
          </a:xfrm>
          <a:prstGeom prst="rect">
            <a:avLst/>
          </a:prstGeom>
        </p:spPr>
      </p:pic>
      <p:pic>
        <p:nvPicPr>
          <p:cNvPr id="36" name="图片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2603" y="4026376"/>
            <a:ext cx="3060000" cy="2295292"/>
          </a:xfrm>
          <a:prstGeom prst="rect">
            <a:avLst/>
          </a:prstGeom>
        </p:spPr>
      </p:pic>
      <p:pic>
        <p:nvPicPr>
          <p:cNvPr id="34" name="图片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6101" y="4047004"/>
            <a:ext cx="3060000" cy="2295000"/>
          </a:xfrm>
          <a:prstGeom prst="rect">
            <a:avLst/>
          </a:prstGeom>
        </p:spPr>
      </p:pic>
      <p:sp>
        <p:nvSpPr>
          <p:cNvPr id="3" name="TextBox 3"/>
          <p:cNvSpPr txBox="1"/>
          <p:nvPr/>
        </p:nvSpPr>
        <p:spPr>
          <a:xfrm>
            <a:off x="1482606" y="1947878"/>
            <a:ext cx="3850399" cy="914400"/>
          </a:xfrm>
          <a:prstGeom prst="rect">
            <a:avLst/>
          </a:prstGeom>
        </p:spPr>
        <p:txBody>
          <a:bodyPr vert="horz" wrap="square" lIns="123825" tIns="123825" rIns="57150" bIns="123825" rtlCol="0" anchor="t" anchorCtr="0">
            <a:noAutofit/>
          </a:bodyPr>
          <a:lstStyle/>
          <a:p>
            <a:pPr>
              <a:lnSpc>
                <a:spcPct val="140000"/>
              </a:lnSpc>
            </a:pPr>
            <a:r>
              <a:rPr lang="en-US" altLang="zh-CN" sz="1500" dirty="0" err="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道路、建筑等定期雨水清洗，提升城市清洁度，助力绿色生态城市建设</a:t>
            </a:r>
            <a:r>
              <a:rPr lang="en-US" altLang="zh-CN"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TextBox 4"/>
          <p:cNvSpPr txBox="1"/>
          <p:nvPr/>
        </p:nvSpPr>
        <p:spPr>
          <a:xfrm>
            <a:off x="1482606" y="1370655"/>
            <a:ext cx="4219575" cy="738707"/>
          </a:xfrm>
          <a:prstGeom prst="rect">
            <a:avLst/>
          </a:prstGeom>
        </p:spPr>
        <p:txBody>
          <a:bodyPr vert="horz" wrap="square" lIns="123825" tIns="123825" rIns="57150" bIns="123825" rtlCol="0" anchor="ctr" anchorCtr="0">
            <a:noAutofit/>
          </a:bodyPr>
          <a:lstStyle/>
          <a:p>
            <a:pPr>
              <a:lnSpc>
                <a:spcPct val="150000"/>
              </a:lnSpc>
            </a:pPr>
            <a:r>
              <a:rPr lang="zh-CN" alt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路面清洗</a:t>
            </a:r>
            <a:endParaRPr lang="en-US" altLang="zh-CN"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TextBox 5"/>
          <p:cNvSpPr txBox="1"/>
          <p:nvPr/>
        </p:nvSpPr>
        <p:spPr>
          <a:xfrm>
            <a:off x="1482606" y="3712973"/>
            <a:ext cx="3850399" cy="914400"/>
          </a:xfrm>
          <a:prstGeom prst="rect">
            <a:avLst/>
          </a:prstGeom>
        </p:spPr>
        <p:txBody>
          <a:bodyPr vert="horz" wrap="square" lIns="123825" tIns="123825" rIns="57150" bIns="123825" rtlCol="0" anchor="t" anchorCtr="0">
            <a:noAutofit/>
          </a:bodyPr>
          <a:lstStyle/>
          <a:p>
            <a:pPr>
              <a:lnSpc>
                <a:spcPct val="140000"/>
              </a:lnSpc>
            </a:pPr>
            <a:r>
              <a:rPr lang="en-US" altLang="zh-CN" sz="1500" dirty="0" err="1">
                <a:latin typeface="微软雅黑" panose="020B0503020204020204" pitchFamily="34" charset="-122"/>
                <a:ea typeface="微软雅黑" panose="020B0503020204020204" pitchFamily="34" charset="-122"/>
                <a:cs typeface="微软雅黑" panose="020B0503020204020204" pitchFamily="34" charset="-122"/>
              </a:rPr>
              <a:t>科学利用雨水资源，有效满足绿化</a:t>
            </a:r>
            <a:r>
              <a:rPr lang="zh-CN" altLang="en-US" sz="1500" dirty="0">
                <a:latin typeface="微软雅黑" panose="020B0503020204020204" pitchFamily="34" charset="-122"/>
                <a:ea typeface="微软雅黑" panose="020B0503020204020204" pitchFamily="34" charset="-122"/>
                <a:cs typeface="微软雅黑" panose="020B0503020204020204" pitchFamily="34" charset="-122"/>
              </a:rPr>
              <a:t>浇洒的</a:t>
            </a:r>
            <a:r>
              <a:rPr lang="en-US" altLang="zh-CN" sz="1500" dirty="0" err="1">
                <a:latin typeface="微软雅黑" panose="020B0503020204020204" pitchFamily="34" charset="-122"/>
                <a:ea typeface="微软雅黑" panose="020B0503020204020204" pitchFamily="34" charset="-122"/>
                <a:cs typeface="微软雅黑" panose="020B0503020204020204" pitchFamily="34" charset="-122"/>
              </a:rPr>
              <a:t>需求，促进城市生态环境持续改善</a:t>
            </a:r>
            <a:r>
              <a:rPr lang="en-US" altLang="zh-CN" sz="15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5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extBox 6"/>
          <p:cNvSpPr txBox="1"/>
          <p:nvPr/>
        </p:nvSpPr>
        <p:spPr>
          <a:xfrm>
            <a:off x="1482606" y="3116450"/>
            <a:ext cx="4219575" cy="736876"/>
          </a:xfrm>
          <a:prstGeom prst="rect">
            <a:avLst/>
          </a:prstGeom>
        </p:spPr>
        <p:txBody>
          <a:bodyPr vert="horz" wrap="square" lIns="123825" tIns="123825" rIns="57150" bIns="123825" rtlCol="0" anchor="ctr" anchorCtr="0">
            <a:noAutofit/>
          </a:bodyPr>
          <a:lstStyle/>
          <a:p>
            <a:pPr>
              <a:lnSpc>
                <a:spcPct val="150000"/>
              </a:lnSpc>
            </a:pPr>
            <a:r>
              <a:rPr lang="zh-CN" alt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绿化浇洒</a:t>
            </a:r>
            <a:endParaRPr lang="en-US" altLang="zh-CN"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TextBox 7"/>
          <p:cNvSpPr txBox="1"/>
          <p:nvPr/>
        </p:nvSpPr>
        <p:spPr>
          <a:xfrm>
            <a:off x="1482607" y="5377103"/>
            <a:ext cx="3906992" cy="914400"/>
          </a:xfrm>
          <a:prstGeom prst="rect">
            <a:avLst/>
          </a:prstGeom>
        </p:spPr>
        <p:txBody>
          <a:bodyPr vert="horz" wrap="square" lIns="123825" tIns="123825" rIns="57150" bIns="123825" rtlCol="0" anchor="t" anchorCtr="0">
            <a:noAutofit/>
          </a:bodyPr>
          <a:lstStyle/>
          <a:p>
            <a:pPr>
              <a:lnSpc>
                <a:spcPct val="140000"/>
              </a:lnSpc>
            </a:pPr>
            <a:r>
              <a:rPr lang="en-US" sz="1500" dirty="0" err="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合理补充河流、湖泊等自然水域，助力水生态修复，营造宜居水环境</a:t>
            </a:r>
            <a:r>
              <a:rPr lang="en-US"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TextBox 8"/>
          <p:cNvSpPr txBox="1"/>
          <p:nvPr/>
        </p:nvSpPr>
        <p:spPr>
          <a:xfrm>
            <a:off x="1482606" y="4799881"/>
            <a:ext cx="4219575" cy="749453"/>
          </a:xfrm>
          <a:prstGeom prst="rect">
            <a:avLst/>
          </a:prstGeom>
        </p:spPr>
        <p:txBody>
          <a:bodyPr vert="horz" wrap="square" lIns="123825" tIns="123825" rIns="57150" bIns="123825" rtlCol="0" anchor="ctr" anchorCtr="0">
            <a:noAutofit/>
          </a:bodyPr>
          <a:lstStyle/>
          <a:p>
            <a:pPr>
              <a:lnSpc>
                <a:spcPct val="150000"/>
              </a:lnSpc>
            </a:pPr>
            <a:r>
              <a:rPr lang="zh-CN" alt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河湖</a:t>
            </a:r>
            <a:r>
              <a:rPr lang="en-US" sz="2400" b="1" dirty="0" err="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补水</a:t>
            </a:r>
            <a:endParaRPr 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TextBox 9"/>
          <p:cNvSpPr txBox="1"/>
          <p:nvPr/>
        </p:nvSpPr>
        <p:spPr>
          <a:xfrm>
            <a:off x="2966720" y="202621"/>
            <a:ext cx="6474053" cy="787973"/>
          </a:xfrm>
          <a:prstGeom prst="rect">
            <a:avLst/>
          </a:prstGeom>
        </p:spPr>
        <p:txBody>
          <a:bodyPr vert="horz" wrap="square" lIns="123825" tIns="123825" rIns="57150" bIns="123825" rtlCol="0" anchor="t" anchorCtr="0">
            <a:spAutoFit/>
          </a:bodyPr>
          <a:lstStyle/>
          <a:p>
            <a:pPr>
              <a:lnSpc>
                <a:spcPct val="140000"/>
              </a:lnSpc>
            </a:pPr>
            <a:r>
              <a:rPr lang="zh-CN" altLang="en-US" sz="2800" b="1" dirty="0">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海绵城市设施储存的雨水可以干什么呢？</a:t>
            </a:r>
            <a:endParaRPr lang="en-US" sz="2800" b="1" dirty="0">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TextBox 10"/>
          <p:cNvSpPr txBox="1"/>
          <p:nvPr/>
        </p:nvSpPr>
        <p:spPr>
          <a:xfrm>
            <a:off x="542238" y="1676264"/>
            <a:ext cx="849630" cy="48196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240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01</a:t>
            </a:r>
            <a:endParaRPr lang="en-US" sz="240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TextBox 11"/>
          <p:cNvSpPr txBox="1"/>
          <p:nvPr/>
        </p:nvSpPr>
        <p:spPr>
          <a:xfrm>
            <a:off x="542238" y="3414840"/>
            <a:ext cx="849630" cy="48196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240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02</a:t>
            </a:r>
            <a:endParaRPr lang="en-US" sz="240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TextBox 12"/>
          <p:cNvSpPr txBox="1"/>
          <p:nvPr/>
        </p:nvSpPr>
        <p:spPr>
          <a:xfrm>
            <a:off x="542238" y="5136121"/>
            <a:ext cx="849630" cy="48196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240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03</a:t>
            </a:r>
            <a:endParaRPr lang="en-US" sz="240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AutoShape 13"/>
          <p:cNvSpPr/>
          <p:nvPr/>
        </p:nvSpPr>
        <p:spPr>
          <a:xfrm>
            <a:off x="647738" y="1597932"/>
            <a:ext cx="638629" cy="638629"/>
          </a:xfrm>
          <a:prstGeom prst="rect">
            <a:avLst/>
          </a:prstGeom>
          <a:noFill/>
          <a:ln w="19050">
            <a:solidFill>
              <a:schemeClr val="accent1">
                <a:alpha val="100000"/>
              </a:schemeClr>
            </a:solidFill>
            <a:prstDash val="solid"/>
          </a:ln>
        </p:spPr>
      </p:sp>
      <p:sp>
        <p:nvSpPr>
          <p:cNvPr id="14" name="AutoShape 14"/>
          <p:cNvSpPr/>
          <p:nvPr/>
        </p:nvSpPr>
        <p:spPr>
          <a:xfrm>
            <a:off x="647738" y="3327861"/>
            <a:ext cx="638629" cy="638629"/>
          </a:xfrm>
          <a:prstGeom prst="rect">
            <a:avLst/>
          </a:prstGeom>
          <a:noFill/>
          <a:ln w="19050">
            <a:solidFill>
              <a:schemeClr val="accent1">
                <a:alpha val="100000"/>
              </a:schemeClr>
            </a:solidFill>
            <a:prstDash val="solid"/>
          </a:ln>
        </p:spPr>
      </p:sp>
      <p:sp>
        <p:nvSpPr>
          <p:cNvPr id="15" name="AutoShape 15"/>
          <p:cNvSpPr/>
          <p:nvPr/>
        </p:nvSpPr>
        <p:spPr>
          <a:xfrm>
            <a:off x="647738" y="5057789"/>
            <a:ext cx="638629" cy="638629"/>
          </a:xfrm>
          <a:prstGeom prst="rect">
            <a:avLst/>
          </a:prstGeom>
          <a:noFill/>
          <a:ln w="19050">
            <a:solidFill>
              <a:schemeClr val="accent1">
                <a:alpha val="100000"/>
              </a:schemeClr>
            </a:solidFill>
            <a:prstDash val="solid"/>
          </a:ln>
        </p:spPr>
      </p:sp>
      <p:grpSp>
        <p:nvGrpSpPr>
          <p:cNvPr id="21" name="组合 20"/>
          <p:cNvGrpSpPr/>
          <p:nvPr/>
        </p:nvGrpSpPr>
        <p:grpSpPr>
          <a:xfrm>
            <a:off x="10910152" y="3462535"/>
            <a:ext cx="1004656" cy="410908"/>
            <a:chOff x="11163340" y="3473091"/>
            <a:chExt cx="1004656" cy="410908"/>
          </a:xfrm>
        </p:grpSpPr>
        <p:sp>
          <p:nvSpPr>
            <p:cNvPr id="22"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23" name="TextBox 7"/>
            <p:cNvSpPr txBox="1"/>
            <p:nvPr/>
          </p:nvSpPr>
          <p:spPr>
            <a:xfrm>
              <a:off x="11163340" y="3473091"/>
              <a:ext cx="990600" cy="378798"/>
            </a:xfrm>
            <a:prstGeom prst="rect">
              <a:avLst/>
            </a:prstGeom>
          </p:spPr>
          <p:txBody>
            <a:bodyPr vert="horz" wrap="square" lIns="123825" tIns="123825" rIns="57150" bIns="123825" rtlCol="0" anchor="t" anchorCtr="0">
              <a:noAutofit/>
            </a:bodyPr>
            <a:lstStyle/>
            <a:p>
              <a:pPr algn="ctr"/>
              <a:r>
                <a:rPr lang="zh-CN" alt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绿化浇洒</a:t>
              </a:r>
              <a:endParaRPr 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24" name="组合 23"/>
          <p:cNvGrpSpPr/>
          <p:nvPr/>
        </p:nvGrpSpPr>
        <p:grpSpPr>
          <a:xfrm>
            <a:off x="7638473" y="5938458"/>
            <a:ext cx="1004656" cy="410908"/>
            <a:chOff x="11163340" y="3473091"/>
            <a:chExt cx="1004656" cy="410908"/>
          </a:xfrm>
        </p:grpSpPr>
        <p:sp>
          <p:nvSpPr>
            <p:cNvPr id="25"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26" name="TextBox 7"/>
            <p:cNvSpPr txBox="1"/>
            <p:nvPr/>
          </p:nvSpPr>
          <p:spPr>
            <a:xfrm>
              <a:off x="11163340" y="3473091"/>
              <a:ext cx="990600" cy="378798"/>
            </a:xfrm>
            <a:prstGeom prst="rect">
              <a:avLst/>
            </a:prstGeom>
          </p:spPr>
          <p:txBody>
            <a:bodyPr vert="horz" wrap="square" lIns="123825" tIns="123825" rIns="57150" bIns="123825" rtlCol="0" anchor="t" anchorCtr="0">
              <a:noAutofit/>
            </a:bodyPr>
            <a:lstStyle/>
            <a:p>
              <a:pPr algn="ctr"/>
              <a:r>
                <a:rPr lang="zh-CN" alt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河湖补水</a:t>
              </a:r>
              <a:endParaRPr 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27" name="组合 26"/>
          <p:cNvGrpSpPr/>
          <p:nvPr/>
        </p:nvGrpSpPr>
        <p:grpSpPr>
          <a:xfrm>
            <a:off x="10591800" y="5946735"/>
            <a:ext cx="1290803" cy="378799"/>
            <a:chOff x="11196511" y="3473091"/>
            <a:chExt cx="990600" cy="418883"/>
          </a:xfrm>
        </p:grpSpPr>
        <p:sp>
          <p:nvSpPr>
            <p:cNvPr id="28" name="AutoShape 2"/>
            <p:cNvSpPr/>
            <p:nvPr/>
          </p:nvSpPr>
          <p:spPr>
            <a:xfrm>
              <a:off x="11196511" y="3512772"/>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29" name="TextBox 7"/>
            <p:cNvSpPr txBox="1"/>
            <p:nvPr/>
          </p:nvSpPr>
          <p:spPr>
            <a:xfrm>
              <a:off x="11239466" y="3473091"/>
              <a:ext cx="914473" cy="418883"/>
            </a:xfrm>
            <a:prstGeom prst="rect">
              <a:avLst/>
            </a:prstGeom>
          </p:spPr>
          <p:txBody>
            <a:bodyPr vert="horz" wrap="square" lIns="123825" tIns="123825" rIns="57150" bIns="123825" rtlCol="0" anchor="t" anchorCtr="0">
              <a:noAutofit/>
            </a:bodyPr>
            <a:lstStyle/>
            <a:p>
              <a:pPr algn="ctr"/>
              <a:r>
                <a:rPr lang="zh-CN" alt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河湖态补水</a:t>
              </a:r>
              <a:endParaRPr 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30" name="组合 29"/>
          <p:cNvGrpSpPr/>
          <p:nvPr/>
        </p:nvGrpSpPr>
        <p:grpSpPr>
          <a:xfrm>
            <a:off x="7645501" y="3478590"/>
            <a:ext cx="1004656" cy="410908"/>
            <a:chOff x="11163340" y="3473091"/>
            <a:chExt cx="1004656" cy="410908"/>
          </a:xfrm>
        </p:grpSpPr>
        <p:sp>
          <p:nvSpPr>
            <p:cNvPr id="31"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32" name="TextBox 7"/>
            <p:cNvSpPr txBox="1"/>
            <p:nvPr/>
          </p:nvSpPr>
          <p:spPr>
            <a:xfrm>
              <a:off x="11163340" y="3473091"/>
              <a:ext cx="990600" cy="378798"/>
            </a:xfrm>
            <a:prstGeom prst="rect">
              <a:avLst/>
            </a:prstGeom>
          </p:spPr>
          <p:txBody>
            <a:bodyPr vert="horz" wrap="square" lIns="123825" tIns="123825" rIns="57150" bIns="123825" rtlCol="0" anchor="t" anchorCtr="0">
              <a:noAutofit/>
            </a:bodyPr>
            <a:lstStyle/>
            <a:p>
              <a:pPr algn="ctr"/>
              <a:r>
                <a:rPr lang="zh-CN" alt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路面清洗</a:t>
              </a:r>
              <a:endParaRPr 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181100" y="2847129"/>
            <a:ext cx="9829800" cy="1163741"/>
            <a:chOff x="2438400" y="2667000"/>
            <a:chExt cx="9829800" cy="1163741"/>
          </a:xfrm>
        </p:grpSpPr>
        <p:sp>
          <p:nvSpPr>
            <p:cNvPr id="2" name="TextBox 2"/>
            <p:cNvSpPr txBox="1"/>
            <p:nvPr/>
          </p:nvSpPr>
          <p:spPr>
            <a:xfrm>
              <a:off x="2438400" y="2667000"/>
              <a:ext cx="1295400" cy="1163741"/>
            </a:xfrm>
            <a:prstGeom prst="rect">
              <a:avLst/>
            </a:prstGeom>
          </p:spPr>
          <p:txBody>
            <a:bodyPr vert="horz" wrap="square" lIns="91440" tIns="45720" rIns="91440" bIns="45720" rtlCol="0" anchor="ctr" anchorCtr="0">
              <a:normAutofit/>
            </a:bodyPr>
            <a:lstStyle/>
            <a:p>
              <a:pPr algn="l">
                <a:lnSpc>
                  <a:spcPct val="120000"/>
                </a:lnSpc>
                <a:spcBef>
                  <a:spcPts val="375"/>
                </a:spcBef>
              </a:pPr>
              <a:r>
                <a:rPr lang="en-US" sz="4950" b="1" dirty="0">
                  <a:solidFill>
                    <a:srgbClr val="50832E">
                      <a:alpha val="100000"/>
                    </a:srgbClr>
                  </a:solidFill>
                  <a:latin typeface="Noto Sans SC" panose="020B0200000000000000" charset="-122"/>
                  <a:ea typeface="Noto Sans SC" panose="020B0200000000000000" charset="-122"/>
                  <a:cs typeface="Noto Sans SC" panose="020B0200000000000000" charset="-122"/>
                </a:rPr>
                <a:t>05</a:t>
              </a:r>
              <a:endParaRPr lang="en-US" sz="4950" b="1" dirty="0">
                <a:solidFill>
                  <a:srgbClr val="50832E">
                    <a:alpha val="100000"/>
                  </a:srgbClr>
                </a:solidFill>
                <a:latin typeface="Noto Sans SC" panose="020B0200000000000000" charset="-122"/>
                <a:ea typeface="Noto Sans SC" panose="020B0200000000000000" charset="-122"/>
                <a:cs typeface="Noto Sans SC" panose="020B0200000000000000" charset="-122"/>
              </a:endParaRPr>
            </a:p>
          </p:txBody>
        </p:sp>
        <p:sp>
          <p:nvSpPr>
            <p:cNvPr id="3" name="TextBox 3"/>
            <p:cNvSpPr txBox="1"/>
            <p:nvPr/>
          </p:nvSpPr>
          <p:spPr>
            <a:xfrm>
              <a:off x="3886200" y="2667000"/>
              <a:ext cx="8382000" cy="1163741"/>
            </a:xfrm>
            <a:prstGeom prst="rect">
              <a:avLst/>
            </a:prstGeom>
          </p:spPr>
          <p:txBody>
            <a:bodyPr vert="horz" wrap="square" lIns="91440" tIns="45720" rIns="91440" bIns="45720" rtlCol="0" anchor="ctr" anchorCtr="0">
              <a:noAutofit/>
            </a:bodyPr>
            <a:lstStyle/>
            <a:p>
              <a:pPr algn="l">
                <a:lnSpc>
                  <a:spcPct val="120000"/>
                </a:lnSpc>
                <a:spcBef>
                  <a:spcPts val="375"/>
                </a:spcBef>
              </a:pPr>
              <a:r>
                <a:rPr lang="zh-CN" altLang="en-US" sz="4600" b="1" dirty="0">
                  <a:solidFill>
                    <a:srgbClr val="50832E">
                      <a:alpha val="100000"/>
                    </a:srgbClr>
                  </a:solidFill>
                  <a:latin typeface="Noto Sans SC" panose="020B0200000000000000" charset="-122"/>
                  <a:ea typeface="Noto Sans SC" panose="020B0200000000000000" charset="-122"/>
                  <a:cs typeface="Noto Sans SC" panose="020B0200000000000000" charset="-122"/>
                </a:rPr>
                <a:t>海绵城市给我们带来了哪些变化</a:t>
              </a:r>
              <a:endParaRPr lang="en-US" sz="4600" b="1" dirty="0">
                <a:solidFill>
                  <a:srgbClr val="50832E">
                    <a:alpha val="100000"/>
                  </a:srgbClr>
                </a:solidFill>
                <a:latin typeface="Noto Sans SC" panose="020B0200000000000000" charset="-122"/>
                <a:ea typeface="Noto Sans SC" panose="020B0200000000000000" charset="-122"/>
                <a:cs typeface="Noto Sans SC" panose="020B0200000000000000" charset="-122"/>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9648" y="865752"/>
            <a:ext cx="3600000" cy="2696842"/>
          </a:xfrm>
          <a:prstGeom prst="rect">
            <a:avLst/>
          </a:prstGeom>
        </p:spPr>
      </p:pic>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3823" y="3814916"/>
            <a:ext cx="3600000" cy="2700000"/>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177" y="3800611"/>
            <a:ext cx="3600000" cy="2700000"/>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8177" y="879027"/>
            <a:ext cx="3600000" cy="2700517"/>
          </a:xfrm>
          <a:prstGeom prst="rect">
            <a:avLst/>
          </a:prstGeom>
        </p:spPr>
      </p:pic>
      <p:sp>
        <p:nvSpPr>
          <p:cNvPr id="25" name="TextBox 9"/>
          <p:cNvSpPr txBox="1"/>
          <p:nvPr/>
        </p:nvSpPr>
        <p:spPr>
          <a:xfrm>
            <a:off x="3398278" y="89219"/>
            <a:ext cx="6142695" cy="787973"/>
          </a:xfrm>
          <a:prstGeom prst="rect">
            <a:avLst/>
          </a:prstGeom>
        </p:spPr>
        <p:txBody>
          <a:bodyPr vert="horz" wrap="square" lIns="123825" tIns="123825" rIns="57150" bIns="123825" rtlCol="0" anchor="t" anchorCtr="0">
            <a:spAutoFit/>
          </a:bodyPr>
          <a:lstStyle/>
          <a:p>
            <a:pPr>
              <a:lnSpc>
                <a:spcPct val="140000"/>
              </a:lnSpc>
            </a:pPr>
            <a:r>
              <a:rPr lang="zh-CN" altLang="en-US" sz="2800" b="1" dirty="0">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海绵城市建设给我们带来了哪些变化？</a:t>
            </a:r>
            <a:endParaRPr lang="en-US" sz="2800" b="1" dirty="0">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箭头: 右 8"/>
          <p:cNvSpPr/>
          <p:nvPr/>
        </p:nvSpPr>
        <p:spPr>
          <a:xfrm>
            <a:off x="5281109" y="1880094"/>
            <a:ext cx="1629782" cy="698381"/>
          </a:xfrm>
          <a:prstGeom prst="rightArrow">
            <a:avLst/>
          </a:prstGeom>
          <a:solidFill>
            <a:schemeClr val="bg2">
              <a:lumMod val="75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2482291" y="3196073"/>
            <a:ext cx="1631470" cy="385306"/>
            <a:chOff x="11145979" y="3432008"/>
            <a:chExt cx="1022017" cy="451991"/>
          </a:xfrm>
        </p:grpSpPr>
        <p:sp>
          <p:nvSpPr>
            <p:cNvPr id="12"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13" name="TextBox 7"/>
            <p:cNvSpPr txBox="1"/>
            <p:nvPr/>
          </p:nvSpPr>
          <p:spPr>
            <a:xfrm>
              <a:off x="11145979" y="3432008"/>
              <a:ext cx="990600" cy="378798"/>
            </a:xfrm>
            <a:prstGeom prst="rect">
              <a:avLst/>
            </a:prstGeom>
          </p:spPr>
          <p:txBody>
            <a:bodyPr vert="horz" wrap="square" lIns="123825" tIns="123825" rIns="57150" bIns="123825" rtlCol="0" anchor="t" anchorCtr="0">
              <a:noAutofit/>
            </a:bodyPr>
            <a:lstStyle/>
            <a:p>
              <a:pPr algn="ctr"/>
              <a:r>
                <a:rPr lang="zh-CN" alt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海绵城市建设前</a:t>
              </a:r>
              <a:endParaRPr 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4" name="组合 13"/>
          <p:cNvGrpSpPr/>
          <p:nvPr/>
        </p:nvGrpSpPr>
        <p:grpSpPr>
          <a:xfrm>
            <a:off x="8271617" y="3196077"/>
            <a:ext cx="1587668" cy="369597"/>
            <a:chOff x="11142001" y="3468599"/>
            <a:chExt cx="994578" cy="433562"/>
          </a:xfrm>
        </p:grpSpPr>
        <p:sp>
          <p:nvSpPr>
            <p:cNvPr id="15" name="AutoShape 2"/>
            <p:cNvSpPr/>
            <p:nvPr/>
          </p:nvSpPr>
          <p:spPr>
            <a:xfrm>
              <a:off x="11145979" y="3523363"/>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16" name="TextBox 7"/>
            <p:cNvSpPr txBox="1"/>
            <p:nvPr/>
          </p:nvSpPr>
          <p:spPr>
            <a:xfrm>
              <a:off x="11142001" y="3468599"/>
              <a:ext cx="990600" cy="378798"/>
            </a:xfrm>
            <a:prstGeom prst="rect">
              <a:avLst/>
            </a:prstGeom>
          </p:spPr>
          <p:txBody>
            <a:bodyPr vert="horz" wrap="square" lIns="123825" tIns="123825" rIns="57150" bIns="123825" rtlCol="0" anchor="t" anchorCtr="0">
              <a:noAutofit/>
            </a:bodyPr>
            <a:lstStyle/>
            <a:p>
              <a:pPr algn="ctr"/>
              <a:r>
                <a:rPr lang="zh-CN" alt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海绵城市建设后</a:t>
              </a:r>
              <a:endParaRPr 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21" name="组合 20"/>
          <p:cNvGrpSpPr/>
          <p:nvPr/>
        </p:nvGrpSpPr>
        <p:grpSpPr>
          <a:xfrm>
            <a:off x="2507367" y="6129610"/>
            <a:ext cx="1631470" cy="385306"/>
            <a:chOff x="11145979" y="3432008"/>
            <a:chExt cx="1022017" cy="451991"/>
          </a:xfrm>
        </p:grpSpPr>
        <p:sp>
          <p:nvSpPr>
            <p:cNvPr id="22"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23" name="TextBox 7"/>
            <p:cNvSpPr txBox="1"/>
            <p:nvPr/>
          </p:nvSpPr>
          <p:spPr>
            <a:xfrm>
              <a:off x="11145979" y="3432008"/>
              <a:ext cx="990600" cy="378798"/>
            </a:xfrm>
            <a:prstGeom prst="rect">
              <a:avLst/>
            </a:prstGeom>
          </p:spPr>
          <p:txBody>
            <a:bodyPr vert="horz" wrap="square" lIns="123825" tIns="123825" rIns="57150" bIns="123825" rtlCol="0" anchor="t" anchorCtr="0">
              <a:noAutofit/>
            </a:bodyPr>
            <a:lstStyle/>
            <a:p>
              <a:pPr algn="ctr"/>
              <a:r>
                <a:rPr lang="zh-CN" alt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海绵城市建设前</a:t>
              </a:r>
              <a:endParaRPr 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24" name="组合 23"/>
          <p:cNvGrpSpPr/>
          <p:nvPr/>
        </p:nvGrpSpPr>
        <p:grpSpPr>
          <a:xfrm>
            <a:off x="8063909" y="6129607"/>
            <a:ext cx="1620720" cy="385302"/>
            <a:chOff x="11145979" y="3448792"/>
            <a:chExt cx="1015283" cy="451987"/>
          </a:xfrm>
        </p:grpSpPr>
        <p:sp>
          <p:nvSpPr>
            <p:cNvPr id="26" name="AutoShape 2"/>
            <p:cNvSpPr/>
            <p:nvPr/>
          </p:nvSpPr>
          <p:spPr>
            <a:xfrm>
              <a:off x="11170662" y="352198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28" name="TextBox 7"/>
            <p:cNvSpPr txBox="1"/>
            <p:nvPr/>
          </p:nvSpPr>
          <p:spPr>
            <a:xfrm>
              <a:off x="11145979" y="3448792"/>
              <a:ext cx="990600" cy="451987"/>
            </a:xfrm>
            <a:prstGeom prst="rect">
              <a:avLst/>
            </a:prstGeom>
          </p:spPr>
          <p:txBody>
            <a:bodyPr vert="horz" wrap="square" lIns="123825" tIns="123825" rIns="57150" bIns="123825" rtlCol="0" anchor="t" anchorCtr="0">
              <a:noAutofit/>
            </a:bodyPr>
            <a:lstStyle/>
            <a:p>
              <a:pPr algn="ctr"/>
              <a:r>
                <a:rPr lang="zh-CN" alt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海绵城市建设后</a:t>
              </a:r>
              <a:endParaRPr 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7" name="箭头: 右 6"/>
          <p:cNvSpPr/>
          <p:nvPr/>
        </p:nvSpPr>
        <p:spPr>
          <a:xfrm>
            <a:off x="5281109" y="5079135"/>
            <a:ext cx="1629782" cy="698381"/>
          </a:xfrm>
          <a:prstGeom prst="rightArrow">
            <a:avLst/>
          </a:prstGeom>
          <a:solidFill>
            <a:schemeClr val="bg2">
              <a:lumMod val="75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3976" y="880367"/>
            <a:ext cx="3600000" cy="2700675"/>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8026" y="881379"/>
            <a:ext cx="3600000" cy="269966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8026" y="3814916"/>
            <a:ext cx="3600000" cy="2700000"/>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3976" y="3756067"/>
            <a:ext cx="3600000" cy="2700000"/>
          </a:xfrm>
          <a:prstGeom prst="rect">
            <a:avLst/>
          </a:prstGeom>
        </p:spPr>
      </p:pic>
      <p:grpSp>
        <p:nvGrpSpPr>
          <p:cNvPr id="11" name="组合 10"/>
          <p:cNvGrpSpPr/>
          <p:nvPr/>
        </p:nvGrpSpPr>
        <p:grpSpPr>
          <a:xfrm>
            <a:off x="2482291" y="3196073"/>
            <a:ext cx="1631470" cy="385306"/>
            <a:chOff x="11145979" y="3432008"/>
            <a:chExt cx="1022017" cy="451991"/>
          </a:xfrm>
        </p:grpSpPr>
        <p:sp>
          <p:nvSpPr>
            <p:cNvPr id="12"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13" name="TextBox 7"/>
            <p:cNvSpPr txBox="1"/>
            <p:nvPr/>
          </p:nvSpPr>
          <p:spPr>
            <a:xfrm>
              <a:off x="11145979" y="3432008"/>
              <a:ext cx="990600" cy="378798"/>
            </a:xfrm>
            <a:prstGeom prst="rect">
              <a:avLst/>
            </a:prstGeom>
          </p:spPr>
          <p:txBody>
            <a:bodyPr vert="horz" wrap="square" lIns="123825" tIns="123825" rIns="57150" bIns="123825" rtlCol="0" anchor="t" anchorCtr="0">
              <a:noAutofit/>
            </a:bodyPr>
            <a:lstStyle/>
            <a:p>
              <a:pPr algn="ctr"/>
              <a:r>
                <a:rPr lang="zh-CN" alt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海绵城市建设前</a:t>
              </a:r>
              <a:endParaRPr 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4" name="组合 13"/>
          <p:cNvGrpSpPr/>
          <p:nvPr/>
        </p:nvGrpSpPr>
        <p:grpSpPr>
          <a:xfrm>
            <a:off x="8078239" y="3195736"/>
            <a:ext cx="1631470" cy="385306"/>
            <a:chOff x="11145979" y="3432008"/>
            <a:chExt cx="1022017" cy="451991"/>
          </a:xfrm>
        </p:grpSpPr>
        <p:sp>
          <p:nvSpPr>
            <p:cNvPr id="15"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16" name="TextBox 7"/>
            <p:cNvSpPr txBox="1"/>
            <p:nvPr/>
          </p:nvSpPr>
          <p:spPr>
            <a:xfrm>
              <a:off x="11145979" y="3432008"/>
              <a:ext cx="990600" cy="378798"/>
            </a:xfrm>
            <a:prstGeom prst="rect">
              <a:avLst/>
            </a:prstGeom>
          </p:spPr>
          <p:txBody>
            <a:bodyPr vert="horz" wrap="square" lIns="123825" tIns="123825" rIns="57150" bIns="123825" rtlCol="0" anchor="t" anchorCtr="0">
              <a:noAutofit/>
            </a:bodyPr>
            <a:lstStyle/>
            <a:p>
              <a:pPr algn="ctr"/>
              <a:r>
                <a:rPr lang="zh-CN" alt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海绵城市建设后</a:t>
              </a:r>
              <a:endParaRPr 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21" name="组合 20"/>
          <p:cNvGrpSpPr/>
          <p:nvPr/>
        </p:nvGrpSpPr>
        <p:grpSpPr>
          <a:xfrm>
            <a:off x="2507367" y="6129610"/>
            <a:ext cx="1631470" cy="385306"/>
            <a:chOff x="11145979" y="3432008"/>
            <a:chExt cx="1022017" cy="451991"/>
          </a:xfrm>
        </p:grpSpPr>
        <p:sp>
          <p:nvSpPr>
            <p:cNvPr id="22"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23" name="TextBox 7"/>
            <p:cNvSpPr txBox="1"/>
            <p:nvPr/>
          </p:nvSpPr>
          <p:spPr>
            <a:xfrm>
              <a:off x="11145979" y="3432008"/>
              <a:ext cx="990600" cy="378798"/>
            </a:xfrm>
            <a:prstGeom prst="rect">
              <a:avLst/>
            </a:prstGeom>
          </p:spPr>
          <p:txBody>
            <a:bodyPr vert="horz" wrap="square" lIns="123825" tIns="123825" rIns="57150" bIns="123825" rtlCol="0" anchor="t" anchorCtr="0">
              <a:noAutofit/>
            </a:bodyPr>
            <a:lstStyle/>
            <a:p>
              <a:pPr algn="ctr"/>
              <a:r>
                <a:rPr lang="zh-CN" alt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海绵城市建设前</a:t>
              </a:r>
              <a:endParaRPr 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24" name="组合 23"/>
          <p:cNvGrpSpPr/>
          <p:nvPr/>
        </p:nvGrpSpPr>
        <p:grpSpPr>
          <a:xfrm>
            <a:off x="8103315" y="6069076"/>
            <a:ext cx="1631470" cy="385306"/>
            <a:chOff x="11145979" y="3432008"/>
            <a:chExt cx="1022017" cy="451991"/>
          </a:xfrm>
        </p:grpSpPr>
        <p:sp>
          <p:nvSpPr>
            <p:cNvPr id="26"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28" name="TextBox 7"/>
            <p:cNvSpPr txBox="1"/>
            <p:nvPr/>
          </p:nvSpPr>
          <p:spPr>
            <a:xfrm>
              <a:off x="11145979" y="3432008"/>
              <a:ext cx="990600" cy="378798"/>
            </a:xfrm>
            <a:prstGeom prst="rect">
              <a:avLst/>
            </a:prstGeom>
          </p:spPr>
          <p:txBody>
            <a:bodyPr vert="horz" wrap="square" lIns="123825" tIns="123825" rIns="57150" bIns="123825" rtlCol="0" anchor="t" anchorCtr="0">
              <a:noAutofit/>
            </a:bodyPr>
            <a:lstStyle/>
            <a:p>
              <a:pPr algn="ctr"/>
              <a:r>
                <a:rPr lang="zh-CN" alt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海绵城市建设后</a:t>
              </a:r>
              <a:endParaRPr 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箭头: 右 1"/>
          <p:cNvSpPr/>
          <p:nvPr/>
        </p:nvSpPr>
        <p:spPr>
          <a:xfrm>
            <a:off x="5339565" y="1881513"/>
            <a:ext cx="1629782" cy="698381"/>
          </a:xfrm>
          <a:prstGeom prst="rightArrow">
            <a:avLst/>
          </a:prstGeom>
          <a:solidFill>
            <a:schemeClr val="bg2">
              <a:lumMod val="75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箭头: 右 2"/>
          <p:cNvSpPr/>
          <p:nvPr/>
        </p:nvSpPr>
        <p:spPr>
          <a:xfrm>
            <a:off x="5339565" y="4756876"/>
            <a:ext cx="1629782" cy="698381"/>
          </a:xfrm>
          <a:prstGeom prst="rightArrow">
            <a:avLst/>
          </a:prstGeom>
          <a:solidFill>
            <a:schemeClr val="bg2">
              <a:lumMod val="75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9"/>
          <p:cNvSpPr txBox="1"/>
          <p:nvPr/>
        </p:nvSpPr>
        <p:spPr>
          <a:xfrm>
            <a:off x="3398278" y="89219"/>
            <a:ext cx="6142695" cy="787973"/>
          </a:xfrm>
          <a:prstGeom prst="rect">
            <a:avLst/>
          </a:prstGeom>
        </p:spPr>
        <p:txBody>
          <a:bodyPr vert="horz" wrap="square" lIns="123825" tIns="123825" rIns="57150" bIns="123825" rtlCol="0" anchor="t" anchorCtr="0">
            <a:spAutoFit/>
          </a:bodyPr>
          <a:lstStyle/>
          <a:p>
            <a:pPr>
              <a:lnSpc>
                <a:spcPct val="140000"/>
              </a:lnSpc>
            </a:pPr>
            <a:r>
              <a:rPr lang="zh-CN" altLang="en-US" sz="2800" b="1" dirty="0">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海绵城市建设给我们带来了哪些变化？</a:t>
            </a:r>
            <a:endParaRPr lang="en-US" sz="2800" b="1" dirty="0">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2019300" y="2847129"/>
            <a:ext cx="8153400" cy="1163741"/>
            <a:chOff x="2438400" y="2667000"/>
            <a:chExt cx="8153400" cy="1163741"/>
          </a:xfrm>
        </p:grpSpPr>
        <p:sp>
          <p:nvSpPr>
            <p:cNvPr id="2" name="TextBox 2"/>
            <p:cNvSpPr txBox="1"/>
            <p:nvPr/>
          </p:nvSpPr>
          <p:spPr>
            <a:xfrm>
              <a:off x="2438400" y="2667000"/>
              <a:ext cx="1295400" cy="1163741"/>
            </a:xfrm>
            <a:prstGeom prst="rect">
              <a:avLst/>
            </a:prstGeom>
          </p:spPr>
          <p:txBody>
            <a:bodyPr vert="horz" wrap="square" lIns="91440" tIns="45720" rIns="91440" bIns="45720" rtlCol="0" anchor="ctr" anchorCtr="0">
              <a:normAutofit/>
            </a:bodyPr>
            <a:lstStyle/>
            <a:p>
              <a:pPr algn="l">
                <a:lnSpc>
                  <a:spcPct val="120000"/>
                </a:lnSpc>
                <a:spcBef>
                  <a:spcPts val="375"/>
                </a:spcBef>
              </a:pPr>
              <a:r>
                <a:rPr lang="en-US" sz="4950" b="1" dirty="0">
                  <a:solidFill>
                    <a:srgbClr val="50832E">
                      <a:alpha val="100000"/>
                    </a:srgbClr>
                  </a:solidFill>
                  <a:latin typeface="Noto Sans SC" panose="020B0200000000000000" charset="-122"/>
                  <a:ea typeface="Noto Sans SC" panose="020B0200000000000000" charset="-122"/>
                  <a:cs typeface="Noto Sans SC" panose="020B0200000000000000" charset="-122"/>
                </a:rPr>
                <a:t>06</a:t>
              </a:r>
              <a:endParaRPr lang="en-US" sz="4950" b="1" dirty="0">
                <a:solidFill>
                  <a:srgbClr val="50832E">
                    <a:alpha val="100000"/>
                  </a:srgbClr>
                </a:solidFill>
                <a:latin typeface="Noto Sans SC" panose="020B0200000000000000" charset="-122"/>
                <a:ea typeface="Noto Sans SC" panose="020B0200000000000000" charset="-122"/>
                <a:cs typeface="Noto Sans SC" panose="020B0200000000000000" charset="-122"/>
              </a:endParaRPr>
            </a:p>
          </p:txBody>
        </p:sp>
        <p:sp>
          <p:nvSpPr>
            <p:cNvPr id="3" name="TextBox 3"/>
            <p:cNvSpPr txBox="1"/>
            <p:nvPr/>
          </p:nvSpPr>
          <p:spPr>
            <a:xfrm>
              <a:off x="3886200" y="2667000"/>
              <a:ext cx="6705600" cy="1163741"/>
            </a:xfrm>
            <a:prstGeom prst="rect">
              <a:avLst/>
            </a:prstGeom>
          </p:spPr>
          <p:txBody>
            <a:bodyPr vert="horz" wrap="square" lIns="91440" tIns="45720" rIns="91440" bIns="45720" rtlCol="0" anchor="ctr" anchorCtr="0">
              <a:noAutofit/>
            </a:bodyPr>
            <a:lstStyle/>
            <a:p>
              <a:pPr algn="l">
                <a:lnSpc>
                  <a:spcPct val="120000"/>
                </a:lnSpc>
                <a:spcBef>
                  <a:spcPts val="375"/>
                </a:spcBef>
              </a:pPr>
              <a:r>
                <a:rPr lang="zh-CN" altLang="en-US" sz="4600" b="1" dirty="0">
                  <a:solidFill>
                    <a:srgbClr val="50832E">
                      <a:alpha val="100000"/>
                    </a:srgbClr>
                  </a:solidFill>
                  <a:latin typeface="Noto Sans SC" panose="020B0200000000000000" charset="-122"/>
                  <a:ea typeface="Noto Sans SC" panose="020B0200000000000000" charset="-122"/>
                  <a:cs typeface="Noto Sans SC" panose="020B0200000000000000" charset="-122"/>
                </a:rPr>
                <a:t>让我们一起来看图识海绵</a:t>
              </a:r>
              <a:endParaRPr lang="en-US" sz="4600" b="1" dirty="0">
                <a:solidFill>
                  <a:srgbClr val="50832E">
                    <a:alpha val="100000"/>
                  </a:srgbClr>
                </a:solidFill>
                <a:latin typeface="Noto Sans SC" panose="020B0200000000000000" charset="-122"/>
                <a:ea typeface="Noto Sans SC" panose="020B0200000000000000" charset="-122"/>
                <a:cs typeface="Noto Sans SC" panose="020B0200000000000000" charset="-122"/>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309724" y="837963"/>
            <a:ext cx="11552981" cy="5791437"/>
            <a:chOff x="309724" y="194751"/>
            <a:chExt cx="11552981" cy="5791437"/>
          </a:xfrm>
        </p:grpSpPr>
        <p:pic>
          <p:nvPicPr>
            <p:cNvPr id="72" name="图片 7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8705" y="3077949"/>
              <a:ext cx="3744000" cy="2808625"/>
            </a:xfrm>
            <a:prstGeom prst="rect">
              <a:avLst/>
            </a:prstGeom>
          </p:spPr>
        </p:pic>
        <p:pic>
          <p:nvPicPr>
            <p:cNvPr id="67" name="图片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7204" y="194751"/>
              <a:ext cx="3744000" cy="2806237"/>
            </a:xfrm>
            <a:prstGeom prst="rect">
              <a:avLst/>
            </a:prstGeom>
          </p:spPr>
        </p:pic>
        <p:pic>
          <p:nvPicPr>
            <p:cNvPr id="47" name="图片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3386" y="3145113"/>
              <a:ext cx="3744000" cy="2808406"/>
            </a:xfrm>
            <a:prstGeom prst="rect">
              <a:avLst/>
            </a:prstGeom>
          </p:spPr>
        </p:pic>
        <p:pic>
          <p:nvPicPr>
            <p:cNvPr id="42" name="图片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724" y="208735"/>
              <a:ext cx="3744000" cy="2805690"/>
            </a:xfrm>
            <a:prstGeom prst="rect">
              <a:avLst/>
            </a:prstGeom>
          </p:spPr>
        </p:pic>
        <p:pic>
          <p:nvPicPr>
            <p:cNvPr id="41" name="图片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0387" y="199892"/>
              <a:ext cx="3744000" cy="2808000"/>
            </a:xfrm>
            <a:prstGeom prst="rect">
              <a:avLst/>
            </a:prstGeom>
          </p:spPr>
        </p:pic>
        <p:pic>
          <p:nvPicPr>
            <p:cNvPr id="20" name="图片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724" y="3155388"/>
              <a:ext cx="3744000" cy="2819400"/>
            </a:xfrm>
            <a:prstGeom prst="rect">
              <a:avLst/>
            </a:prstGeom>
          </p:spPr>
        </p:pic>
        <p:grpSp>
          <p:nvGrpSpPr>
            <p:cNvPr id="34" name="组合 33"/>
            <p:cNvGrpSpPr/>
            <p:nvPr/>
          </p:nvGrpSpPr>
          <p:grpSpPr>
            <a:xfrm>
              <a:off x="1645130" y="2665786"/>
              <a:ext cx="1073187" cy="385306"/>
              <a:chOff x="11145979" y="3432008"/>
              <a:chExt cx="1022017" cy="451991"/>
            </a:xfrm>
          </p:grpSpPr>
          <p:sp>
            <p:nvSpPr>
              <p:cNvPr id="35"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36" name="TextBox 7"/>
              <p:cNvSpPr txBox="1"/>
              <p:nvPr/>
            </p:nvSpPr>
            <p:spPr>
              <a:xfrm>
                <a:off x="11145979" y="3432008"/>
                <a:ext cx="990600" cy="378798"/>
              </a:xfrm>
              <a:prstGeom prst="rect">
                <a:avLst/>
              </a:prstGeom>
            </p:spPr>
            <p:txBody>
              <a:bodyPr vert="horz" wrap="square" lIns="123825" tIns="123825" rIns="57150" bIns="123825" rtlCol="0" anchor="t" anchorCtr="0">
                <a:noAutofit/>
              </a:bodyPr>
              <a:lstStyle/>
              <a:p>
                <a:pPr algn="ctr"/>
                <a:r>
                  <a:rPr lang="zh-CN" alt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透水路面</a:t>
                </a:r>
                <a:endParaRPr 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39" name="图片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724" y="3166788"/>
              <a:ext cx="3744000" cy="2808000"/>
            </a:xfrm>
            <a:prstGeom prst="rect">
              <a:avLst/>
            </a:prstGeom>
          </p:spPr>
        </p:pic>
        <p:grpSp>
          <p:nvGrpSpPr>
            <p:cNvPr id="43" name="组合 42"/>
            <p:cNvGrpSpPr/>
            <p:nvPr/>
          </p:nvGrpSpPr>
          <p:grpSpPr>
            <a:xfrm>
              <a:off x="1645130" y="5600882"/>
              <a:ext cx="1073187" cy="385306"/>
              <a:chOff x="11145979" y="3432008"/>
              <a:chExt cx="1022017" cy="451991"/>
            </a:xfrm>
          </p:grpSpPr>
          <p:sp>
            <p:nvSpPr>
              <p:cNvPr id="44"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45" name="TextBox 7"/>
              <p:cNvSpPr txBox="1"/>
              <p:nvPr/>
            </p:nvSpPr>
            <p:spPr>
              <a:xfrm>
                <a:off x="11145979" y="3432008"/>
                <a:ext cx="990600" cy="378798"/>
              </a:xfrm>
              <a:prstGeom prst="rect">
                <a:avLst/>
              </a:prstGeom>
            </p:spPr>
            <p:txBody>
              <a:bodyPr vert="horz" wrap="square" lIns="123825" tIns="123825" rIns="57150" bIns="123825" rtlCol="0" anchor="t" anchorCtr="0">
                <a:noAutofit/>
              </a:bodyPr>
              <a:lstStyle/>
              <a:p>
                <a:pPr algn="ctr"/>
                <a:r>
                  <a:rPr lang="zh-CN" alt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水泥路面</a:t>
                </a:r>
                <a:endParaRPr 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51" name="组合 50"/>
            <p:cNvGrpSpPr/>
            <p:nvPr/>
          </p:nvGrpSpPr>
          <p:grpSpPr>
            <a:xfrm>
              <a:off x="5585794" y="2622586"/>
              <a:ext cx="1073187" cy="385306"/>
              <a:chOff x="11145979" y="3432008"/>
              <a:chExt cx="1022017" cy="451991"/>
            </a:xfrm>
          </p:grpSpPr>
          <p:sp>
            <p:nvSpPr>
              <p:cNvPr id="52"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53" name="TextBox 7"/>
              <p:cNvSpPr txBox="1"/>
              <p:nvPr/>
            </p:nvSpPr>
            <p:spPr>
              <a:xfrm>
                <a:off x="11145979" y="3432008"/>
                <a:ext cx="990600" cy="378798"/>
              </a:xfrm>
              <a:prstGeom prst="rect">
                <a:avLst/>
              </a:prstGeom>
            </p:spPr>
            <p:txBody>
              <a:bodyPr vert="horz" wrap="square" lIns="123825" tIns="123825" rIns="57150" bIns="123825" rtlCol="0" anchor="t" anchorCtr="0">
                <a:noAutofit/>
              </a:bodyPr>
              <a:lstStyle/>
              <a:p>
                <a:pPr algn="ctr"/>
                <a:r>
                  <a:rPr lang="zh-CN" alt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普通屋顶</a:t>
                </a:r>
                <a:endParaRPr 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61" name="组合 60"/>
            <p:cNvGrpSpPr/>
            <p:nvPr/>
          </p:nvGrpSpPr>
          <p:grpSpPr>
            <a:xfrm>
              <a:off x="5602288" y="5569685"/>
              <a:ext cx="1073187" cy="385306"/>
              <a:chOff x="11145979" y="3432008"/>
              <a:chExt cx="1022017" cy="451991"/>
            </a:xfrm>
          </p:grpSpPr>
          <p:sp>
            <p:nvSpPr>
              <p:cNvPr id="62"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63" name="TextBox 7"/>
              <p:cNvSpPr txBox="1"/>
              <p:nvPr/>
            </p:nvSpPr>
            <p:spPr>
              <a:xfrm>
                <a:off x="11145979" y="3432008"/>
                <a:ext cx="990600" cy="378798"/>
              </a:xfrm>
              <a:prstGeom prst="rect">
                <a:avLst/>
              </a:prstGeom>
            </p:spPr>
            <p:txBody>
              <a:bodyPr vert="horz" wrap="square" lIns="123825" tIns="123825" rIns="57150" bIns="123825" rtlCol="0" anchor="t" anchorCtr="0">
                <a:noAutofit/>
              </a:bodyPr>
              <a:lstStyle/>
              <a:p>
                <a:pPr algn="ctr"/>
                <a:r>
                  <a:rPr lang="zh-CN" alt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绿色屋顶</a:t>
                </a:r>
                <a:endParaRPr 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68" name="组合 67"/>
            <p:cNvGrpSpPr/>
            <p:nvPr/>
          </p:nvGrpSpPr>
          <p:grpSpPr>
            <a:xfrm>
              <a:off x="9341222" y="2615682"/>
              <a:ext cx="1287723" cy="385306"/>
              <a:chOff x="11145979" y="3432008"/>
              <a:chExt cx="1022017" cy="451991"/>
            </a:xfrm>
          </p:grpSpPr>
          <p:sp>
            <p:nvSpPr>
              <p:cNvPr id="69"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70" name="TextBox 7"/>
              <p:cNvSpPr txBox="1"/>
              <p:nvPr/>
            </p:nvSpPr>
            <p:spPr>
              <a:xfrm>
                <a:off x="11145979" y="3432008"/>
                <a:ext cx="990600" cy="378798"/>
              </a:xfrm>
              <a:prstGeom prst="rect">
                <a:avLst/>
              </a:prstGeom>
            </p:spPr>
            <p:txBody>
              <a:bodyPr vert="horz" wrap="square" lIns="123825" tIns="123825" rIns="57150" bIns="123825" rtlCol="0" anchor="t" anchorCtr="0">
                <a:noAutofit/>
              </a:bodyPr>
              <a:lstStyle/>
              <a:p>
                <a:pPr algn="ctr"/>
                <a:r>
                  <a:rPr lang="zh-CN" alt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下沉式绿地</a:t>
                </a:r>
                <a:endParaRPr 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78" name="组合 77"/>
            <p:cNvGrpSpPr/>
            <p:nvPr/>
          </p:nvGrpSpPr>
          <p:grpSpPr>
            <a:xfrm>
              <a:off x="9468282" y="5501268"/>
              <a:ext cx="1073187" cy="385306"/>
              <a:chOff x="11145979" y="3432008"/>
              <a:chExt cx="1022017" cy="451991"/>
            </a:xfrm>
          </p:grpSpPr>
          <p:sp>
            <p:nvSpPr>
              <p:cNvPr id="79"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80" name="TextBox 7"/>
              <p:cNvSpPr txBox="1"/>
              <p:nvPr/>
            </p:nvSpPr>
            <p:spPr>
              <a:xfrm>
                <a:off x="11145979" y="3432008"/>
                <a:ext cx="990600" cy="378798"/>
              </a:xfrm>
              <a:prstGeom prst="rect">
                <a:avLst/>
              </a:prstGeom>
            </p:spPr>
            <p:txBody>
              <a:bodyPr vert="horz" wrap="square" lIns="123825" tIns="123825" rIns="57150" bIns="123825" rtlCol="0" anchor="t" anchorCtr="0">
                <a:noAutofit/>
              </a:bodyPr>
              <a:lstStyle/>
              <a:p>
                <a:pPr algn="ctr"/>
                <a:r>
                  <a:rPr lang="zh-CN" alt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普通绿地</a:t>
                </a:r>
                <a:endParaRPr lang="en-US" sz="1400" b="1"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sp>
        <p:nvSpPr>
          <p:cNvPr id="3" name="TextBox 9"/>
          <p:cNvSpPr txBox="1"/>
          <p:nvPr/>
        </p:nvSpPr>
        <p:spPr>
          <a:xfrm>
            <a:off x="3870822" y="64590"/>
            <a:ext cx="4569108" cy="787973"/>
          </a:xfrm>
          <a:prstGeom prst="rect">
            <a:avLst/>
          </a:prstGeom>
        </p:spPr>
        <p:txBody>
          <a:bodyPr vert="horz" wrap="square" lIns="123825" tIns="123825" rIns="57150" bIns="123825" rtlCol="0" anchor="t" anchorCtr="0">
            <a:spAutoFit/>
          </a:bodyPr>
          <a:lstStyle/>
          <a:p>
            <a:pPr>
              <a:lnSpc>
                <a:spcPct val="140000"/>
              </a:lnSpc>
            </a:pPr>
            <a:r>
              <a:rPr lang="zh-CN" altLang="en-US" sz="2800" b="1" dirty="0">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让我们一起来看图识海绵</a:t>
            </a:r>
            <a:endParaRPr lang="en-US" sz="2800" b="1" dirty="0">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419100" y="1854146"/>
            <a:ext cx="11353800" cy="3149708"/>
          </a:xfrm>
          <a:prstGeom prst="rect">
            <a:avLst/>
          </a:prstGeom>
        </p:spPr>
        <p:txBody>
          <a:bodyPr vert="horz" wrap="square" lIns="114300" tIns="57150" rIns="114300" bIns="57150" rtlCol="0" anchor="ctr" anchorCtr="0">
            <a:spAutoFit/>
          </a:bodyPr>
          <a:lstStyle/>
          <a:p>
            <a:pPr>
              <a:lnSpc>
                <a:spcPct val="120000"/>
              </a:lnSpc>
            </a:pPr>
            <a:r>
              <a:rPr lang="zh-CN" altLang="en-US" sz="8800" b="1" dirty="0">
                <a:solidFill>
                  <a:srgbClr val="50832E">
                    <a:alpha val="100000"/>
                  </a:srgbClr>
                </a:solidFill>
                <a:latin typeface="楷体_GB2312" panose="02010609030101010101" pitchFamily="49" charset="-122"/>
                <a:ea typeface="楷体_GB2312" panose="02010609030101010101" pitchFamily="49" charset="-122"/>
                <a:cs typeface="Noto Sans SC" panose="020B0200000000000000" charset="-122"/>
              </a:rPr>
              <a:t>绿水青山</a:t>
            </a:r>
            <a:endParaRPr lang="en-US" altLang="zh-CN" sz="8800" b="1" dirty="0">
              <a:solidFill>
                <a:srgbClr val="50832E">
                  <a:alpha val="100000"/>
                </a:srgbClr>
              </a:solidFill>
              <a:latin typeface="楷体_GB2312" panose="02010609030101010101" pitchFamily="49" charset="-122"/>
              <a:ea typeface="楷体_GB2312" panose="02010609030101010101" pitchFamily="49" charset="-122"/>
              <a:cs typeface="Noto Sans SC" panose="020B0200000000000000" charset="-122"/>
            </a:endParaRPr>
          </a:p>
          <a:p>
            <a:pPr algn="r">
              <a:lnSpc>
                <a:spcPct val="120000"/>
              </a:lnSpc>
            </a:pPr>
            <a:r>
              <a:rPr lang="zh-CN" altLang="en-US" sz="8800" b="1" dirty="0">
                <a:solidFill>
                  <a:srgbClr val="50832E">
                    <a:alpha val="100000"/>
                  </a:srgbClr>
                </a:solidFill>
                <a:latin typeface="楷体_GB2312" panose="02010609030101010101" pitchFamily="49" charset="-122"/>
                <a:ea typeface="楷体_GB2312" panose="02010609030101010101" pitchFamily="49" charset="-122"/>
                <a:cs typeface="Noto Sans SC" panose="020B0200000000000000" charset="-122"/>
              </a:rPr>
              <a:t>就是金山银山</a:t>
            </a:r>
            <a:endParaRPr lang="en-US" sz="8800" b="1" dirty="0">
              <a:solidFill>
                <a:srgbClr val="50832E">
                  <a:alpha val="100000"/>
                </a:srgbClr>
              </a:solidFill>
              <a:latin typeface="楷体_GB2312" panose="02010609030101010101" pitchFamily="49" charset="-122"/>
              <a:ea typeface="楷体_GB2312" panose="02010609030101010101" pitchFamily="49" charset="-122"/>
              <a:cs typeface="Noto Sans SC" panose="020B0200000000000000"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2192000" cy="6858000"/>
          </a:xfrm>
          <a:prstGeom prst="rect">
            <a:avLst/>
          </a:prstGeom>
        </p:spPr>
      </p:pic>
      <p:sp>
        <p:nvSpPr>
          <p:cNvPr id="3" name="TextBox 3"/>
          <p:cNvSpPr txBox="1"/>
          <p:nvPr/>
        </p:nvSpPr>
        <p:spPr>
          <a:xfrm>
            <a:off x="1349119" y="764759"/>
            <a:ext cx="2136058" cy="1356941"/>
          </a:xfrm>
          <a:prstGeom prst="rect">
            <a:avLst/>
          </a:prstGeom>
        </p:spPr>
        <p:txBody>
          <a:bodyPr vert="horz" wrap="square" lIns="91440" tIns="45720" rIns="91440" bIns="45720" rtlCol="0" anchor="ctr" anchorCtr="0">
            <a:normAutofit/>
          </a:bodyPr>
          <a:lstStyle/>
          <a:p>
            <a:pPr algn="dist">
              <a:lnSpc>
                <a:spcPct val="120000"/>
              </a:lnSpc>
              <a:spcBef>
                <a:spcPts val="375"/>
              </a:spcBef>
            </a:pPr>
            <a:r>
              <a:rPr lang="en-US" sz="6000" b="1">
                <a:solidFill>
                  <a:srgbClr val="50832E">
                    <a:alpha val="100000"/>
                  </a:srgbClr>
                </a:solidFill>
                <a:latin typeface="Noto Sans SC" panose="020B0200000000000000" charset="-122"/>
                <a:ea typeface="Noto Sans SC" panose="020B0200000000000000" charset="-122"/>
                <a:cs typeface="Noto Sans SC" panose="020B0200000000000000" charset="-122"/>
              </a:rPr>
              <a:t>目录</a:t>
            </a:r>
            <a:endParaRPr lang="en-US" sz="6000" b="1">
              <a:solidFill>
                <a:srgbClr val="50832E">
                  <a:alpha val="100000"/>
                </a:srgbClr>
              </a:solidFill>
              <a:latin typeface="Noto Sans SC" panose="020B0200000000000000" charset="-122"/>
              <a:ea typeface="Noto Sans SC" panose="020B0200000000000000" charset="-122"/>
              <a:cs typeface="Noto Sans SC" panose="020B0200000000000000" charset="-122"/>
            </a:endParaRPr>
          </a:p>
        </p:txBody>
      </p:sp>
      <p:sp>
        <p:nvSpPr>
          <p:cNvPr id="4" name="TextBox 4"/>
          <p:cNvSpPr txBox="1"/>
          <p:nvPr/>
        </p:nvSpPr>
        <p:spPr>
          <a:xfrm>
            <a:off x="1272058" y="1667127"/>
            <a:ext cx="2821598" cy="1064357"/>
          </a:xfrm>
          <a:prstGeom prst="rect">
            <a:avLst/>
          </a:prstGeom>
        </p:spPr>
        <p:txBody>
          <a:bodyPr vert="horz" wrap="square" lIns="0" tIns="0" rIns="0" bIns="0" rtlCol="0" anchor="ctr" anchorCtr="0">
            <a:noAutofit/>
          </a:bodyPr>
          <a:lstStyle/>
          <a:p>
            <a:pPr algn="l">
              <a:lnSpc>
                <a:spcPct val="120000"/>
              </a:lnSpc>
              <a:spcBef>
                <a:spcPct val="0"/>
              </a:spcBef>
            </a:pPr>
            <a:r>
              <a:rPr lang="en-US" sz="3300" b="1">
                <a:solidFill>
                  <a:srgbClr val="50832E">
                    <a:alpha val="100000"/>
                  </a:srgbClr>
                </a:solidFill>
                <a:latin typeface="Noto Sans SC" panose="020B0200000000000000" charset="-122"/>
                <a:ea typeface="Noto Sans SC" panose="020B0200000000000000" charset="-122"/>
                <a:cs typeface="Noto Sans SC" panose="020B0200000000000000" charset="-122"/>
              </a:rPr>
              <a:t>CONTENT</a:t>
            </a:r>
            <a:endParaRPr lang="en-US" sz="3300" b="1">
              <a:solidFill>
                <a:srgbClr val="50832E">
                  <a:alpha val="100000"/>
                </a:srgbClr>
              </a:solidFill>
              <a:latin typeface="Noto Sans SC" panose="020B0200000000000000" charset="-122"/>
              <a:ea typeface="Noto Sans SC" panose="020B0200000000000000" charset="-122"/>
              <a:cs typeface="Noto Sans SC" panose="020B0200000000000000" charset="-122"/>
            </a:endParaRPr>
          </a:p>
        </p:txBody>
      </p:sp>
      <p:sp>
        <p:nvSpPr>
          <p:cNvPr id="5" name="TextBox 5"/>
          <p:cNvSpPr txBox="1"/>
          <p:nvPr/>
        </p:nvSpPr>
        <p:spPr>
          <a:xfrm>
            <a:off x="4756429" y="1020699"/>
            <a:ext cx="6898005" cy="4692015"/>
          </a:xfrm>
          <a:prstGeom prst="rect">
            <a:avLst/>
          </a:prstGeom>
        </p:spPr>
        <p:txBody>
          <a:bodyPr vert="horz" wrap="square" lIns="91440" tIns="45720" rIns="91440" bIns="45720" rtlCol="0" anchor="ctr" anchorCtr="0">
            <a:normAutofit/>
          </a:bodyPr>
          <a:lstStyle/>
          <a:p>
            <a:pPr marL="228600" lvl="1" indent="-228600">
              <a:lnSpc>
                <a:spcPct val="140000"/>
              </a:lnSpc>
              <a:buFont typeface="Arial" panose="020B0604020202020204"/>
              <a:buChar char="•"/>
            </a:pPr>
            <a:r>
              <a:rPr lang="zh-CN" altLang="en-US" sz="2250" b="1" dirty="0">
                <a:solidFill>
                  <a:srgbClr val="50832E">
                    <a:alpha val="100000"/>
                  </a:srgbClr>
                </a:solidFill>
                <a:latin typeface="Noto Sans SC" panose="020B0200000000000000" charset="-122"/>
                <a:ea typeface="Noto Sans SC" panose="020B0200000000000000" charset="-122"/>
                <a:cs typeface="Noto Sans SC" panose="020B0200000000000000" charset="-122"/>
              </a:rPr>
              <a:t>什么是</a:t>
            </a:r>
            <a:r>
              <a:rPr lang="en-US" sz="2250" b="1" dirty="0" err="1">
                <a:solidFill>
                  <a:srgbClr val="50832E">
                    <a:alpha val="100000"/>
                  </a:srgbClr>
                </a:solidFill>
                <a:latin typeface="Noto Sans SC" panose="020B0200000000000000" charset="-122"/>
                <a:ea typeface="Noto Sans SC" panose="020B0200000000000000" charset="-122"/>
                <a:cs typeface="Noto Sans SC" panose="020B0200000000000000" charset="-122"/>
              </a:rPr>
              <a:t>海绵城市</a:t>
            </a:r>
            <a:endParaRPr lang="en-US" sz="2250" b="1" dirty="0">
              <a:solidFill>
                <a:srgbClr val="50832E">
                  <a:alpha val="100000"/>
                </a:srgbClr>
              </a:solidFill>
              <a:latin typeface="Noto Sans SC" panose="020B0200000000000000" charset="-122"/>
              <a:ea typeface="Noto Sans SC" panose="020B0200000000000000" charset="-122"/>
              <a:cs typeface="Noto Sans SC" panose="020B0200000000000000" charset="-122"/>
            </a:endParaRPr>
          </a:p>
          <a:p>
            <a:pPr marL="228600" lvl="1" indent="-228600">
              <a:lnSpc>
                <a:spcPct val="140000"/>
              </a:lnSpc>
              <a:buFont typeface="Arial" panose="020B0604020202020204"/>
              <a:buChar char="•"/>
            </a:pPr>
            <a:r>
              <a:rPr lang="zh-CN" altLang="en-US" sz="2250" b="1" dirty="0">
                <a:solidFill>
                  <a:srgbClr val="50832E">
                    <a:alpha val="100000"/>
                  </a:srgbClr>
                </a:solidFill>
                <a:latin typeface="Noto Sans SC" panose="020B0200000000000000" charset="-122"/>
                <a:ea typeface="Noto Sans SC" panose="020B0200000000000000" charset="-122"/>
                <a:cs typeface="Noto Sans SC" panose="020B0200000000000000" charset="-122"/>
              </a:rPr>
              <a:t>如何建设海绵城市</a:t>
            </a:r>
            <a:endParaRPr lang="en-US" sz="2250" b="1" dirty="0">
              <a:solidFill>
                <a:srgbClr val="50832E">
                  <a:alpha val="100000"/>
                </a:srgbClr>
              </a:solidFill>
              <a:latin typeface="Noto Sans SC" panose="020B0200000000000000" charset="-122"/>
              <a:ea typeface="Noto Sans SC" panose="020B0200000000000000" charset="-122"/>
              <a:cs typeface="Noto Sans SC" panose="020B0200000000000000" charset="-122"/>
            </a:endParaRPr>
          </a:p>
          <a:p>
            <a:pPr marL="228600" lvl="1" indent="-228600">
              <a:lnSpc>
                <a:spcPct val="140000"/>
              </a:lnSpc>
              <a:buFont typeface="Arial" panose="020B0604020202020204"/>
              <a:buChar char="•"/>
            </a:pPr>
            <a:r>
              <a:rPr lang="zh-CN" altLang="en-US" sz="2250" b="1" dirty="0">
                <a:solidFill>
                  <a:srgbClr val="50832E">
                    <a:alpha val="100000"/>
                  </a:srgbClr>
                </a:solidFill>
                <a:latin typeface="Noto Sans SC" panose="020B0200000000000000" charset="-122"/>
                <a:ea typeface="Noto Sans SC" panose="020B0200000000000000" charset="-122"/>
                <a:cs typeface="Noto Sans SC" panose="020B0200000000000000" charset="-122"/>
              </a:rPr>
              <a:t>常见的海绵城市设施有哪些</a:t>
            </a:r>
            <a:endParaRPr lang="en-US" altLang="zh-CN" sz="2250" b="1" dirty="0">
              <a:solidFill>
                <a:srgbClr val="50832E">
                  <a:alpha val="100000"/>
                </a:srgbClr>
              </a:solidFill>
              <a:latin typeface="Noto Sans SC" panose="020B0200000000000000" charset="-122"/>
              <a:ea typeface="Noto Sans SC" panose="020B0200000000000000" charset="-122"/>
              <a:cs typeface="Noto Sans SC" panose="020B0200000000000000" charset="-122"/>
            </a:endParaRPr>
          </a:p>
          <a:p>
            <a:pPr marL="228600" lvl="1" indent="-228600">
              <a:lnSpc>
                <a:spcPct val="140000"/>
              </a:lnSpc>
              <a:buFont typeface="Arial" panose="020B0604020202020204"/>
              <a:buChar char="•"/>
            </a:pPr>
            <a:r>
              <a:rPr lang="zh-CN" altLang="en-US" sz="2250" b="1" dirty="0">
                <a:solidFill>
                  <a:srgbClr val="50832E">
                    <a:alpha val="100000"/>
                  </a:srgbClr>
                </a:solidFill>
                <a:latin typeface="Noto Sans SC" panose="020B0200000000000000" charset="-122"/>
                <a:ea typeface="Noto Sans SC" panose="020B0200000000000000" charset="-122"/>
                <a:cs typeface="Noto Sans SC" panose="020B0200000000000000" charset="-122"/>
              </a:rPr>
              <a:t>海绵城市设施储存的雨水可以干什么</a:t>
            </a:r>
            <a:endParaRPr lang="en-US" altLang="zh-CN" sz="2250" b="1" dirty="0">
              <a:solidFill>
                <a:srgbClr val="50832E">
                  <a:alpha val="100000"/>
                </a:srgbClr>
              </a:solidFill>
              <a:latin typeface="Noto Sans SC" panose="020B0200000000000000" charset="-122"/>
              <a:ea typeface="Noto Sans SC" panose="020B0200000000000000" charset="-122"/>
              <a:cs typeface="Noto Sans SC" panose="020B0200000000000000" charset="-122"/>
            </a:endParaRPr>
          </a:p>
          <a:p>
            <a:pPr marL="228600" lvl="1" indent="-228600">
              <a:lnSpc>
                <a:spcPct val="140000"/>
              </a:lnSpc>
              <a:buFont typeface="Arial" panose="020B0604020202020204"/>
              <a:buChar char="•"/>
            </a:pPr>
            <a:r>
              <a:rPr lang="zh-CN" altLang="en-US" sz="2250" b="1" dirty="0">
                <a:solidFill>
                  <a:srgbClr val="50832E">
                    <a:alpha val="100000"/>
                  </a:srgbClr>
                </a:solidFill>
                <a:latin typeface="Noto Sans SC" panose="020B0200000000000000" charset="-122"/>
                <a:ea typeface="Noto Sans SC" panose="020B0200000000000000" charset="-122"/>
                <a:cs typeface="Noto Sans SC" panose="020B0200000000000000" charset="-122"/>
              </a:rPr>
              <a:t>海绵城市建设给我们带来了哪些变化</a:t>
            </a:r>
            <a:endParaRPr lang="en-US" altLang="zh-CN" sz="2250" b="1" dirty="0">
              <a:solidFill>
                <a:srgbClr val="50832E">
                  <a:alpha val="100000"/>
                </a:srgbClr>
              </a:solidFill>
              <a:latin typeface="Noto Sans SC" panose="020B0200000000000000" charset="-122"/>
              <a:ea typeface="Noto Sans SC" panose="020B0200000000000000" charset="-122"/>
              <a:cs typeface="Noto Sans SC" panose="020B0200000000000000" charset="-122"/>
            </a:endParaRPr>
          </a:p>
          <a:p>
            <a:pPr marL="228600" lvl="1" indent="-228600">
              <a:lnSpc>
                <a:spcPct val="140000"/>
              </a:lnSpc>
              <a:buFont typeface="Arial" panose="020B0604020202020204"/>
              <a:buChar char="•"/>
            </a:pPr>
            <a:r>
              <a:rPr lang="zh-CN" altLang="en-US" sz="2250" b="1" dirty="0">
                <a:solidFill>
                  <a:srgbClr val="50832E">
                    <a:alpha val="100000"/>
                  </a:srgbClr>
                </a:solidFill>
                <a:latin typeface="Noto Sans SC" panose="020B0200000000000000" charset="-122"/>
                <a:ea typeface="Noto Sans SC" panose="020B0200000000000000" charset="-122"/>
                <a:cs typeface="Noto Sans SC" panose="020B0200000000000000" charset="-122"/>
              </a:rPr>
              <a:t>让我们一起来看图识海绵</a:t>
            </a:r>
            <a:endParaRPr lang="en-US" altLang="zh-CN" sz="2250" b="1" dirty="0">
              <a:solidFill>
                <a:srgbClr val="50832E">
                  <a:alpha val="100000"/>
                </a:srgbClr>
              </a:solidFill>
              <a:latin typeface="Noto Sans SC" panose="020B0200000000000000" charset="-122"/>
              <a:ea typeface="Noto Sans SC" panose="020B0200000000000000" charset="-122"/>
              <a:cs typeface="Noto Sans SC" panose="020B0200000000000000" charset="-122"/>
            </a:endParaRPr>
          </a:p>
          <a:p>
            <a:pPr marL="228600" lvl="1" indent="-228600">
              <a:lnSpc>
                <a:spcPct val="140000"/>
              </a:lnSpc>
              <a:buFont typeface="Arial" panose="020B0604020202020204"/>
              <a:buChar char="•"/>
            </a:pPr>
            <a:endParaRPr lang="en-US" altLang="zh-CN" sz="2250" b="1" dirty="0">
              <a:solidFill>
                <a:srgbClr val="50832E">
                  <a:alpha val="100000"/>
                </a:srgbClr>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3084593" y="2847129"/>
            <a:ext cx="6022814" cy="1163741"/>
            <a:chOff x="3962400" y="2667000"/>
            <a:chExt cx="6022814" cy="1163741"/>
          </a:xfrm>
        </p:grpSpPr>
        <p:sp>
          <p:nvSpPr>
            <p:cNvPr id="2" name="TextBox 2"/>
            <p:cNvSpPr txBox="1"/>
            <p:nvPr/>
          </p:nvSpPr>
          <p:spPr>
            <a:xfrm>
              <a:off x="3962400" y="2667000"/>
              <a:ext cx="1295400" cy="1163741"/>
            </a:xfrm>
            <a:prstGeom prst="rect">
              <a:avLst/>
            </a:prstGeom>
          </p:spPr>
          <p:txBody>
            <a:bodyPr vert="horz" wrap="square" lIns="91440" tIns="45720" rIns="91440" bIns="45720" rtlCol="0" anchor="ctr" anchorCtr="0">
              <a:normAutofit/>
            </a:bodyPr>
            <a:lstStyle/>
            <a:p>
              <a:pPr algn="l">
                <a:lnSpc>
                  <a:spcPct val="120000"/>
                </a:lnSpc>
                <a:spcBef>
                  <a:spcPts val="375"/>
                </a:spcBef>
              </a:pPr>
              <a:r>
                <a:rPr lang="en-US" sz="4950" b="1" dirty="0">
                  <a:solidFill>
                    <a:srgbClr val="50832E">
                      <a:alpha val="100000"/>
                    </a:srgbClr>
                  </a:solidFill>
                  <a:latin typeface="Noto Sans SC" panose="020B0200000000000000" charset="-122"/>
                  <a:ea typeface="Noto Sans SC" panose="020B0200000000000000" charset="-122"/>
                  <a:cs typeface="Noto Sans SC" panose="020B0200000000000000" charset="-122"/>
                </a:rPr>
                <a:t>01</a:t>
              </a:r>
              <a:endParaRPr lang="en-US" sz="4950" b="1" dirty="0">
                <a:solidFill>
                  <a:srgbClr val="50832E">
                    <a:alpha val="100000"/>
                  </a:srgbClr>
                </a:solidFill>
                <a:latin typeface="Noto Sans SC" panose="020B0200000000000000" charset="-122"/>
                <a:ea typeface="Noto Sans SC" panose="020B0200000000000000" charset="-122"/>
                <a:cs typeface="Noto Sans SC" panose="020B0200000000000000" charset="-122"/>
              </a:endParaRPr>
            </a:p>
          </p:txBody>
        </p:sp>
        <p:sp>
          <p:nvSpPr>
            <p:cNvPr id="3" name="TextBox 3"/>
            <p:cNvSpPr txBox="1"/>
            <p:nvPr/>
          </p:nvSpPr>
          <p:spPr>
            <a:xfrm>
              <a:off x="5562600" y="2667000"/>
              <a:ext cx="4422614" cy="1163741"/>
            </a:xfrm>
            <a:prstGeom prst="rect">
              <a:avLst/>
            </a:prstGeom>
          </p:spPr>
          <p:txBody>
            <a:bodyPr vert="horz" wrap="square" lIns="91440" tIns="45720" rIns="91440" bIns="45720" rtlCol="0" anchor="ctr" anchorCtr="0">
              <a:normAutofit fontScale="92500"/>
            </a:bodyPr>
            <a:lstStyle/>
            <a:p>
              <a:pPr algn="l">
                <a:lnSpc>
                  <a:spcPct val="120000"/>
                </a:lnSpc>
                <a:spcBef>
                  <a:spcPts val="375"/>
                </a:spcBef>
              </a:pPr>
              <a:r>
                <a:rPr lang="zh-CN" altLang="en-US" sz="4950" b="1" dirty="0">
                  <a:solidFill>
                    <a:srgbClr val="50832E">
                      <a:alpha val="100000"/>
                    </a:srgbClr>
                  </a:solidFill>
                  <a:latin typeface="Noto Sans SC" panose="020B0200000000000000" charset="-122"/>
                  <a:ea typeface="Noto Sans SC" panose="020B0200000000000000" charset="-122"/>
                  <a:cs typeface="Noto Sans SC" panose="020B0200000000000000" charset="-122"/>
                </a:rPr>
                <a:t>什么是</a:t>
              </a:r>
              <a:r>
                <a:rPr lang="en-US" sz="4950" b="1" dirty="0" err="1">
                  <a:solidFill>
                    <a:srgbClr val="50832E">
                      <a:alpha val="100000"/>
                    </a:srgbClr>
                  </a:solidFill>
                  <a:latin typeface="Noto Sans SC" panose="020B0200000000000000" charset="-122"/>
                  <a:ea typeface="Noto Sans SC" panose="020B0200000000000000" charset="-122"/>
                  <a:cs typeface="Noto Sans SC" panose="020B0200000000000000" charset="-122"/>
                </a:rPr>
                <a:t>海绵城市</a:t>
              </a:r>
              <a:endParaRPr lang="en-US" sz="4950" b="1" dirty="0">
                <a:solidFill>
                  <a:srgbClr val="50832E">
                    <a:alpha val="100000"/>
                  </a:srgbClr>
                </a:solidFill>
                <a:latin typeface="Noto Sans SC" panose="020B0200000000000000" charset="-122"/>
                <a:ea typeface="Noto Sans SC" panose="020B0200000000000000" charset="-122"/>
                <a:cs typeface="Noto Sans SC" panose="020B0200000000000000" charset="-122"/>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2572766"/>
            <a:ext cx="3913761" cy="3006979"/>
          </a:xfrm>
          <a:prstGeom prst="rect">
            <a:avLst/>
          </a:prstGeom>
        </p:spPr>
      </p:pic>
      <p:sp>
        <p:nvSpPr>
          <p:cNvPr id="3" name="AutoShape 3"/>
          <p:cNvSpPr/>
          <p:nvPr/>
        </p:nvSpPr>
        <p:spPr>
          <a:xfrm>
            <a:off x="952499" y="1054787"/>
            <a:ext cx="9524999" cy="1337217"/>
          </a:xfrm>
          <a:prstGeom prst="roundRect">
            <a:avLst>
              <a:gd name="adj" fmla="val 16667"/>
            </a:avLst>
          </a:prstGeom>
          <a:solidFill>
            <a:schemeClr val="lt2">
              <a:alpha val="80000"/>
            </a:schemeClr>
          </a:solidFill>
        </p:spPr>
        <p:txBody>
          <a:bodyPr/>
          <a:lstStyle/>
          <a:p>
            <a:endParaRPr lang="zh-CN" altLang="en-US"/>
          </a:p>
        </p:txBody>
      </p:sp>
      <p:sp>
        <p:nvSpPr>
          <p:cNvPr id="6" name="TextBox 6"/>
          <p:cNvSpPr txBox="1"/>
          <p:nvPr/>
        </p:nvSpPr>
        <p:spPr>
          <a:xfrm>
            <a:off x="1219200" y="1278255"/>
            <a:ext cx="8991599" cy="956217"/>
          </a:xfrm>
          <a:prstGeom prst="rect">
            <a:avLst/>
          </a:prstGeom>
        </p:spPr>
        <p:txBody>
          <a:bodyPr vert="horz" wrap="square" lIns="123825" tIns="123825" rIns="57150" bIns="123825" rtlCol="0" anchor="t" anchorCtr="0">
            <a:noAutofit/>
          </a:bodyPr>
          <a:lstStyle/>
          <a:p>
            <a:pPr>
              <a:lnSpc>
                <a:spcPct val="140000"/>
              </a:lnSpc>
            </a:pPr>
            <a:r>
              <a:rPr lang="zh-CN" altLang="en-US"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海绵城市是城市像海绵一样，在适应环境变化和应对自然灾害等方面具有良好的“弹性”，下雨时吸水、蓄水、渗水、净水，需要时将蓄存的雨水“释放”并加以利用</a:t>
            </a:r>
            <a:r>
              <a:rPr lang="en-US"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TextBox 9"/>
          <p:cNvSpPr txBox="1"/>
          <p:nvPr/>
        </p:nvSpPr>
        <p:spPr>
          <a:xfrm>
            <a:off x="4810011" y="199511"/>
            <a:ext cx="3029177" cy="787973"/>
          </a:xfrm>
          <a:prstGeom prst="rect">
            <a:avLst/>
          </a:prstGeom>
        </p:spPr>
        <p:txBody>
          <a:bodyPr vert="horz" wrap="square" lIns="123825" tIns="123825" rIns="57150" bIns="123825" rtlCol="0" anchor="t" anchorCtr="0">
            <a:spAutoFit/>
          </a:bodyPr>
          <a:lstStyle/>
          <a:p>
            <a:pPr>
              <a:lnSpc>
                <a:spcPct val="140000"/>
              </a:lnSpc>
            </a:pPr>
            <a:r>
              <a:rPr lang="zh-CN" altLang="en-US" sz="2800" b="1" dirty="0">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什么是海绵城市？</a:t>
            </a:r>
            <a:endParaRPr lang="en-US" sz="2800" b="1" dirty="0">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430892"/>
            <a:ext cx="4076049" cy="3432463"/>
          </a:xfrm>
          <a:prstGeom prst="rect">
            <a:avLst/>
          </a:prstGeom>
        </p:spPr>
      </p:pic>
      <p:grpSp>
        <p:nvGrpSpPr>
          <p:cNvPr id="22" name="组合 21"/>
          <p:cNvGrpSpPr/>
          <p:nvPr/>
        </p:nvGrpSpPr>
        <p:grpSpPr>
          <a:xfrm>
            <a:off x="9144000" y="5301897"/>
            <a:ext cx="1546868" cy="1175103"/>
            <a:chOff x="9578332" y="5410199"/>
            <a:chExt cx="1546868" cy="1175103"/>
          </a:xfrm>
          <a:effectLst>
            <a:outerShdw blurRad="63500" sx="102000" sy="102000" algn="ctr" rotWithShape="0">
              <a:prstClr val="black">
                <a:alpha val="40000"/>
              </a:prstClr>
            </a:outerShdw>
          </a:effectLst>
        </p:grpSpPr>
        <p:cxnSp>
          <p:nvCxnSpPr>
            <p:cNvPr id="10" name="直接连接符 9"/>
            <p:cNvCxnSpPr/>
            <p:nvPr/>
          </p:nvCxnSpPr>
          <p:spPr>
            <a:xfrm flipV="1">
              <a:off x="10175785" y="5410199"/>
              <a:ext cx="949415" cy="983208"/>
            </a:xfrm>
            <a:prstGeom prst="line">
              <a:avLst/>
            </a:prstGeom>
            <a:ln w="304800">
              <a:solidFill>
                <a:srgbClr val="C00000"/>
              </a:solidFill>
            </a:ln>
            <a:effectLst/>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a:off x="9578332" y="5941131"/>
              <a:ext cx="606269" cy="644171"/>
            </a:xfrm>
            <a:prstGeom prst="line">
              <a:avLst/>
            </a:prstGeom>
            <a:ln w="304800">
              <a:solidFill>
                <a:srgbClr val="C00000"/>
              </a:solidFill>
            </a:ln>
            <a:effectLst/>
          </p:spPr>
          <p:style>
            <a:lnRef idx="2">
              <a:schemeClr val="accent1"/>
            </a:lnRef>
            <a:fillRef idx="0">
              <a:srgbClr val="FFFFFF"/>
            </a:fillRef>
            <a:effectRef idx="0">
              <a:srgbClr val="FFFFFF"/>
            </a:effectRef>
            <a:fontRef idx="minor">
              <a:schemeClr val="tx1"/>
            </a:fontRef>
          </p:style>
        </p:cxnSp>
      </p:grpSp>
      <p:grpSp>
        <p:nvGrpSpPr>
          <p:cNvPr id="23" name="组合 22"/>
          <p:cNvGrpSpPr/>
          <p:nvPr/>
        </p:nvGrpSpPr>
        <p:grpSpPr>
          <a:xfrm>
            <a:off x="3733800" y="5181600"/>
            <a:ext cx="987559" cy="983208"/>
            <a:chOff x="3880236" y="5470900"/>
            <a:chExt cx="987559" cy="983208"/>
          </a:xfrm>
          <a:effectLst>
            <a:outerShdw blurRad="63500" sx="102000" sy="102000" algn="ctr" rotWithShape="0">
              <a:prstClr val="black">
                <a:alpha val="40000"/>
              </a:prstClr>
            </a:outerShdw>
          </a:effectLst>
        </p:grpSpPr>
        <p:cxnSp>
          <p:nvCxnSpPr>
            <p:cNvPr id="14" name="直接连接符 13"/>
            <p:cNvCxnSpPr/>
            <p:nvPr/>
          </p:nvCxnSpPr>
          <p:spPr>
            <a:xfrm flipV="1">
              <a:off x="3918380" y="5470900"/>
              <a:ext cx="949415" cy="983208"/>
            </a:xfrm>
            <a:prstGeom prst="line">
              <a:avLst/>
            </a:prstGeom>
            <a:ln w="304800">
              <a:solidFill>
                <a:srgbClr val="C00000"/>
              </a:solidFill>
            </a:ln>
          </p:spPr>
          <p:style>
            <a:lnRef idx="2">
              <a:schemeClr val="accent1"/>
            </a:lnRef>
            <a:fillRef idx="0">
              <a:srgbClr val="FFFFFF"/>
            </a:fillRef>
            <a:effectRef idx="0">
              <a:srgbClr val="FFFFFF"/>
            </a:effectRef>
            <a:fontRef idx="minor">
              <a:schemeClr val="tx1"/>
            </a:fontRef>
          </p:style>
        </p:cxnSp>
        <p:cxnSp>
          <p:nvCxnSpPr>
            <p:cNvPr id="15" name="直接连接符 14"/>
            <p:cNvCxnSpPr/>
            <p:nvPr/>
          </p:nvCxnSpPr>
          <p:spPr>
            <a:xfrm>
              <a:off x="3880236" y="5519105"/>
              <a:ext cx="987559" cy="935003"/>
            </a:xfrm>
            <a:prstGeom prst="line">
              <a:avLst/>
            </a:prstGeom>
            <a:ln w="304800">
              <a:solidFill>
                <a:srgbClr val="C00000"/>
              </a:solidFill>
            </a:ln>
          </p:spPr>
          <p:style>
            <a:lnRef idx="2">
              <a:schemeClr val="accent1"/>
            </a:lnRef>
            <a:fillRef idx="0">
              <a:srgbClr val="FFFFFF"/>
            </a:fillRef>
            <a:effectRef idx="0">
              <a:srgbClr val="FFFFFF"/>
            </a:effectRef>
            <a:fontRef idx="minor">
              <a:schemeClr val="tx1"/>
            </a:fontRef>
          </p:style>
        </p:cxn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2819400" y="2847129"/>
            <a:ext cx="6553200" cy="1163741"/>
            <a:chOff x="3962400" y="2667000"/>
            <a:chExt cx="6553200" cy="1163741"/>
          </a:xfrm>
        </p:grpSpPr>
        <p:sp>
          <p:nvSpPr>
            <p:cNvPr id="2" name="TextBox 2"/>
            <p:cNvSpPr txBox="1"/>
            <p:nvPr/>
          </p:nvSpPr>
          <p:spPr>
            <a:xfrm>
              <a:off x="3962400" y="2667000"/>
              <a:ext cx="1295400" cy="1163741"/>
            </a:xfrm>
            <a:prstGeom prst="rect">
              <a:avLst/>
            </a:prstGeom>
          </p:spPr>
          <p:txBody>
            <a:bodyPr vert="horz" wrap="square" lIns="91440" tIns="45720" rIns="91440" bIns="45720" rtlCol="0" anchor="ctr" anchorCtr="0">
              <a:normAutofit/>
            </a:bodyPr>
            <a:lstStyle/>
            <a:p>
              <a:pPr algn="l">
                <a:lnSpc>
                  <a:spcPct val="120000"/>
                </a:lnSpc>
                <a:spcBef>
                  <a:spcPts val="375"/>
                </a:spcBef>
              </a:pPr>
              <a:r>
                <a:rPr lang="en-US" sz="4950" b="1" dirty="0">
                  <a:solidFill>
                    <a:srgbClr val="50832E">
                      <a:alpha val="100000"/>
                    </a:srgbClr>
                  </a:solidFill>
                  <a:latin typeface="Noto Sans SC" panose="020B0200000000000000" charset="-122"/>
                  <a:ea typeface="Noto Sans SC" panose="020B0200000000000000" charset="-122"/>
                  <a:cs typeface="Noto Sans SC" panose="020B0200000000000000" charset="-122"/>
                </a:rPr>
                <a:t>02</a:t>
              </a:r>
              <a:endParaRPr lang="en-US" sz="4950" b="1" dirty="0">
                <a:solidFill>
                  <a:srgbClr val="50832E">
                    <a:alpha val="100000"/>
                  </a:srgbClr>
                </a:solidFill>
                <a:latin typeface="Noto Sans SC" panose="020B0200000000000000" charset="-122"/>
                <a:ea typeface="Noto Sans SC" panose="020B0200000000000000" charset="-122"/>
                <a:cs typeface="Noto Sans SC" panose="020B0200000000000000" charset="-122"/>
              </a:endParaRPr>
            </a:p>
          </p:txBody>
        </p:sp>
        <p:sp>
          <p:nvSpPr>
            <p:cNvPr id="3" name="TextBox 3"/>
            <p:cNvSpPr txBox="1"/>
            <p:nvPr/>
          </p:nvSpPr>
          <p:spPr>
            <a:xfrm>
              <a:off x="5562600" y="2667000"/>
              <a:ext cx="4953000" cy="1163741"/>
            </a:xfrm>
            <a:prstGeom prst="rect">
              <a:avLst/>
            </a:prstGeom>
          </p:spPr>
          <p:txBody>
            <a:bodyPr vert="horz" wrap="square" lIns="91440" tIns="45720" rIns="91440" bIns="45720" rtlCol="0" anchor="ctr" anchorCtr="0">
              <a:noAutofit/>
            </a:bodyPr>
            <a:lstStyle/>
            <a:p>
              <a:pPr algn="l">
                <a:lnSpc>
                  <a:spcPct val="120000"/>
                </a:lnSpc>
                <a:spcBef>
                  <a:spcPts val="375"/>
                </a:spcBef>
              </a:pPr>
              <a:r>
                <a:rPr lang="zh-CN" altLang="en-US" sz="4600" b="1" dirty="0">
                  <a:solidFill>
                    <a:srgbClr val="50832E">
                      <a:alpha val="100000"/>
                    </a:srgbClr>
                  </a:solidFill>
                  <a:latin typeface="Noto Sans SC" panose="020B0200000000000000" charset="-122"/>
                  <a:ea typeface="Noto Sans SC" panose="020B0200000000000000" charset="-122"/>
                  <a:cs typeface="Noto Sans SC" panose="020B0200000000000000" charset="-122"/>
                </a:rPr>
                <a:t>如何建设</a:t>
              </a:r>
              <a:r>
                <a:rPr lang="en-US" sz="4600" b="1" dirty="0" err="1">
                  <a:solidFill>
                    <a:srgbClr val="50832E">
                      <a:alpha val="100000"/>
                    </a:srgbClr>
                  </a:solidFill>
                  <a:latin typeface="Noto Sans SC" panose="020B0200000000000000" charset="-122"/>
                  <a:ea typeface="Noto Sans SC" panose="020B0200000000000000" charset="-122"/>
                  <a:cs typeface="Noto Sans SC" panose="020B0200000000000000" charset="-122"/>
                </a:rPr>
                <a:t>海绵城市</a:t>
              </a:r>
              <a:endParaRPr lang="en-US" sz="4600" b="1" dirty="0">
                <a:solidFill>
                  <a:srgbClr val="50832E">
                    <a:alpha val="100000"/>
                  </a:srgbClr>
                </a:solidFill>
                <a:latin typeface="Noto Sans SC" panose="020B0200000000000000" charset="-122"/>
                <a:ea typeface="Noto Sans SC" panose="020B0200000000000000" charset="-122"/>
                <a:cs typeface="Noto Sans SC" panose="020B0200000000000000" charset="-122"/>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pic>
        <p:nvPicPr>
          <p:cNvPr id="2" name="Picture 4"/>
          <p:cNvPicPr>
            <a:picLocks noChangeAspect="1"/>
          </p:cNvPicPr>
          <p:nvPr>
            <p:custDataLst>
              <p:tags r:id="rId2"/>
            </p:custDataLst>
          </p:nvPr>
        </p:nvPicPr>
        <p:blipFill>
          <a:blip r:embed="rId3"/>
          <a:srcRect l="7746" r="7933" b="2644"/>
          <a:stretch>
            <a:fillRect/>
          </a:stretch>
        </p:blipFill>
        <p:spPr>
          <a:xfrm>
            <a:off x="5065657" y="2282936"/>
            <a:ext cx="2141081" cy="2785468"/>
          </a:xfrm>
          <a:prstGeom prst="rect">
            <a:avLst/>
          </a:prstGeom>
        </p:spPr>
      </p:pic>
      <p:grpSp>
        <p:nvGrpSpPr>
          <p:cNvPr id="10" name="组合 9"/>
          <p:cNvGrpSpPr/>
          <p:nvPr>
            <p:custDataLst>
              <p:tags r:id="rId4"/>
            </p:custDataLst>
          </p:nvPr>
        </p:nvGrpSpPr>
        <p:grpSpPr>
          <a:xfrm>
            <a:off x="341426" y="1447800"/>
            <a:ext cx="11508694" cy="4529709"/>
            <a:chOff x="334499" y="1601428"/>
            <a:chExt cx="11508694" cy="4529709"/>
          </a:xfrm>
        </p:grpSpPr>
        <p:sp>
          <p:nvSpPr>
            <p:cNvPr id="11" name="TextBox 15"/>
            <p:cNvSpPr txBox="1"/>
            <p:nvPr>
              <p:custDataLst>
                <p:tags r:id="rId5"/>
              </p:custDataLst>
            </p:nvPr>
          </p:nvSpPr>
          <p:spPr>
            <a:xfrm>
              <a:off x="334499" y="3632036"/>
              <a:ext cx="3286271" cy="937998"/>
            </a:xfrm>
            <a:prstGeom prst="rect">
              <a:avLst/>
            </a:prstGeom>
          </p:spPr>
          <p:txBody>
            <a:bodyPr vert="horz" wrap="square" lIns="66008" tIns="33052" rIns="66008" bIns="33052" rtlCol="0" anchor="t" anchorCtr="0">
              <a:noAutofit/>
            </a:bodyPr>
            <a:lstStyle/>
            <a:p>
              <a:pPr algn="r">
                <a:lnSpc>
                  <a:spcPct val="140000"/>
                </a:lnSpc>
              </a:pPr>
              <a:r>
                <a:rPr lang="en-US" sz="1275" dirty="0" err="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通过雨水花园、植草沟</a:t>
              </a:r>
              <a:r>
                <a:rPr lang="zh-CN" alt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等海绵城市设施</a:t>
              </a:r>
              <a:r>
                <a:rPr 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让雨水慢慢的流走</a:t>
              </a:r>
              <a:r>
                <a:rPr 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sz="1275" dirty="0" err="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促进雨水</a:t>
              </a:r>
              <a:r>
                <a:rPr lang="zh-CN" alt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的</a:t>
              </a:r>
              <a:r>
                <a:rPr lang="en-US" sz="1275" dirty="0" err="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自然渗透和净化</a:t>
              </a:r>
              <a:r>
                <a:rPr lang="zh-CN" alt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，也能让更多的雨水留在城市里</a:t>
              </a:r>
              <a:r>
                <a:rPr 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2" name="组合 11"/>
            <p:cNvGrpSpPr/>
            <p:nvPr/>
          </p:nvGrpSpPr>
          <p:grpSpPr>
            <a:xfrm>
              <a:off x="986573" y="1601428"/>
              <a:ext cx="10856620" cy="4529709"/>
              <a:chOff x="986573" y="1601428"/>
              <a:chExt cx="10856620" cy="4529709"/>
            </a:xfrm>
          </p:grpSpPr>
          <p:sp>
            <p:nvSpPr>
              <p:cNvPr id="13" name="AutoShape 2"/>
              <p:cNvSpPr/>
              <p:nvPr>
                <p:custDataLst>
                  <p:tags r:id="rId6"/>
                </p:custDataLst>
              </p:nvPr>
            </p:nvSpPr>
            <p:spPr>
              <a:xfrm>
                <a:off x="7195174" y="2054018"/>
                <a:ext cx="617410" cy="617410"/>
              </a:xfrm>
              <a:prstGeom prst="ellipse">
                <a:avLst/>
              </a:prstGeom>
              <a:solidFill>
                <a:schemeClr val="lt1">
                  <a:alpha val="100000"/>
                </a:schemeClr>
              </a:solidFill>
              <a:ln w="19050">
                <a:solidFill>
                  <a:schemeClr val="accent1">
                    <a:alpha val="100000"/>
                  </a:schemeClr>
                </a:solidFill>
                <a:prstDash val="solid"/>
              </a:ln>
              <a:effectLst>
                <a:outerShdw blurRad="63500" sx="102000" sy="102000" algn="ctr" rotWithShape="0">
                  <a:prstClr val="black">
                    <a:alpha val="40000"/>
                  </a:prstClr>
                </a:outerShdw>
              </a:effectLst>
            </p:spPr>
          </p:sp>
          <p:sp>
            <p:nvSpPr>
              <p:cNvPr id="14" name="AutoShape 3"/>
              <p:cNvSpPr/>
              <p:nvPr>
                <p:custDataLst>
                  <p:tags r:id="rId7"/>
                </p:custDataLst>
              </p:nvPr>
            </p:nvSpPr>
            <p:spPr>
              <a:xfrm>
                <a:off x="7195174" y="5014854"/>
                <a:ext cx="617410" cy="617410"/>
              </a:xfrm>
              <a:prstGeom prst="ellipse">
                <a:avLst/>
              </a:prstGeom>
              <a:solidFill>
                <a:schemeClr val="lt1">
                  <a:alpha val="100000"/>
                </a:schemeClr>
              </a:solidFill>
              <a:ln w="19050">
                <a:solidFill>
                  <a:schemeClr val="accent1">
                    <a:alpha val="100000"/>
                  </a:schemeClr>
                </a:solidFill>
                <a:prstDash val="solid"/>
              </a:ln>
              <a:effectLst>
                <a:outerShdw blurRad="63500" sx="102000" sy="102000" algn="ctr" rotWithShape="0">
                  <a:prstClr val="black">
                    <a:alpha val="40000"/>
                  </a:prstClr>
                </a:outerShdw>
              </a:effectLst>
            </p:spPr>
          </p:sp>
          <p:sp>
            <p:nvSpPr>
              <p:cNvPr id="15" name="AutoShape 4"/>
              <p:cNvSpPr/>
              <p:nvPr>
                <p:custDataLst>
                  <p:tags r:id="rId8"/>
                </p:custDataLst>
              </p:nvPr>
            </p:nvSpPr>
            <p:spPr>
              <a:xfrm>
                <a:off x="7786731" y="3573017"/>
                <a:ext cx="617410" cy="617410"/>
              </a:xfrm>
              <a:prstGeom prst="ellipse">
                <a:avLst/>
              </a:prstGeom>
              <a:solidFill>
                <a:schemeClr val="lt1">
                  <a:alpha val="100000"/>
                </a:schemeClr>
              </a:solidFill>
              <a:ln w="19050">
                <a:solidFill>
                  <a:schemeClr val="accent1">
                    <a:alpha val="100000"/>
                  </a:schemeClr>
                </a:solidFill>
                <a:prstDash val="solid"/>
              </a:ln>
              <a:effectLst>
                <a:outerShdw blurRad="63500" sx="102000" sy="102000" algn="ctr" rotWithShape="0">
                  <a:prstClr val="black">
                    <a:alpha val="40000"/>
                  </a:prstClr>
                </a:outerShdw>
              </a:effectLst>
            </p:spPr>
          </p:sp>
          <p:sp>
            <p:nvSpPr>
              <p:cNvPr id="16" name="AutoShape 5"/>
              <p:cNvSpPr/>
              <p:nvPr>
                <p:custDataLst>
                  <p:tags r:id="rId9"/>
                </p:custDataLst>
              </p:nvPr>
            </p:nvSpPr>
            <p:spPr>
              <a:xfrm>
                <a:off x="4422454" y="2066288"/>
                <a:ext cx="617410" cy="617410"/>
              </a:xfrm>
              <a:prstGeom prst="ellipse">
                <a:avLst/>
              </a:prstGeom>
              <a:solidFill>
                <a:schemeClr val="lt1">
                  <a:alpha val="100000"/>
                </a:schemeClr>
              </a:solidFill>
              <a:ln w="19050">
                <a:solidFill>
                  <a:schemeClr val="accent1">
                    <a:alpha val="100000"/>
                  </a:schemeClr>
                </a:solidFill>
                <a:prstDash val="solid"/>
              </a:ln>
              <a:effectLst>
                <a:outerShdw blurRad="63500" sx="102000" sy="102000" algn="ctr" rotWithShape="0">
                  <a:prstClr val="black">
                    <a:alpha val="40000"/>
                  </a:prstClr>
                </a:outerShdw>
              </a:effectLst>
            </p:spPr>
          </p:sp>
          <p:sp>
            <p:nvSpPr>
              <p:cNvPr id="17" name="AutoShape 6"/>
              <p:cNvSpPr/>
              <p:nvPr>
                <p:custDataLst>
                  <p:tags r:id="rId10"/>
                </p:custDataLst>
              </p:nvPr>
            </p:nvSpPr>
            <p:spPr>
              <a:xfrm>
                <a:off x="3752022" y="3585288"/>
                <a:ext cx="617410" cy="617410"/>
              </a:xfrm>
              <a:prstGeom prst="ellipse">
                <a:avLst/>
              </a:prstGeom>
              <a:solidFill>
                <a:schemeClr val="lt1">
                  <a:alpha val="100000"/>
                </a:schemeClr>
              </a:solidFill>
              <a:ln w="19050">
                <a:solidFill>
                  <a:schemeClr val="accent1">
                    <a:alpha val="100000"/>
                  </a:schemeClr>
                </a:solidFill>
                <a:prstDash val="solid"/>
              </a:ln>
              <a:effectLst>
                <a:outerShdw blurRad="63500" sx="102000" sy="102000" algn="ctr" rotWithShape="0">
                  <a:prstClr val="black">
                    <a:alpha val="40000"/>
                  </a:prstClr>
                </a:outerShdw>
              </a:effectLst>
            </p:spPr>
          </p:sp>
          <p:sp>
            <p:nvSpPr>
              <p:cNvPr id="18" name="AutoShape 7"/>
              <p:cNvSpPr/>
              <p:nvPr>
                <p:custDataLst>
                  <p:tags r:id="rId11"/>
                </p:custDataLst>
              </p:nvPr>
            </p:nvSpPr>
            <p:spPr>
              <a:xfrm>
                <a:off x="4422454" y="5027125"/>
                <a:ext cx="617410" cy="617410"/>
              </a:xfrm>
              <a:prstGeom prst="ellipse">
                <a:avLst/>
              </a:prstGeom>
              <a:solidFill>
                <a:schemeClr val="lt1">
                  <a:alpha val="100000"/>
                </a:schemeClr>
              </a:solidFill>
              <a:ln w="19050">
                <a:solidFill>
                  <a:schemeClr val="accent1">
                    <a:alpha val="100000"/>
                  </a:schemeClr>
                </a:solidFill>
                <a:prstDash val="solid"/>
              </a:ln>
              <a:effectLst>
                <a:outerShdw blurRad="63500" sx="102000" sy="102000" algn="ctr" rotWithShape="0">
                  <a:prstClr val="black">
                    <a:alpha val="40000"/>
                  </a:prstClr>
                </a:outerShdw>
              </a:effectLst>
            </p:spPr>
          </p:sp>
          <p:sp>
            <p:nvSpPr>
              <p:cNvPr id="21" name="TextBox 12"/>
              <p:cNvSpPr txBox="1"/>
              <p:nvPr>
                <p:custDataLst>
                  <p:tags r:id="rId12"/>
                </p:custDataLst>
              </p:nvPr>
            </p:nvSpPr>
            <p:spPr>
              <a:xfrm>
                <a:off x="986573" y="1625969"/>
                <a:ext cx="3286271" cy="490334"/>
              </a:xfrm>
              <a:prstGeom prst="rect">
                <a:avLst/>
              </a:prstGeom>
            </p:spPr>
            <p:txBody>
              <a:bodyPr vert="horz" wrap="square" lIns="66008" tIns="33052" rIns="66008" bIns="33052" rtlCol="0" anchor="b" anchorCtr="0">
                <a:noAutofit/>
              </a:bodyPr>
              <a:lstStyle/>
              <a:p>
                <a:pPr algn="r">
                  <a:lnSpc>
                    <a:spcPct val="120000"/>
                  </a:lnSpc>
                </a:pPr>
                <a:r>
                  <a:rPr lang="zh-CN" altLang="en-US" sz="2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渗透</a:t>
                </a:r>
                <a:endParaRPr lang="en-US" sz="2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TextBox 13"/>
              <p:cNvSpPr txBox="1"/>
              <p:nvPr>
                <p:custDataLst>
                  <p:tags r:id="rId13"/>
                </p:custDataLst>
              </p:nvPr>
            </p:nvSpPr>
            <p:spPr>
              <a:xfrm>
                <a:off x="986573" y="2070247"/>
                <a:ext cx="3286271" cy="949747"/>
              </a:xfrm>
              <a:prstGeom prst="rect">
                <a:avLst/>
              </a:prstGeom>
            </p:spPr>
            <p:txBody>
              <a:bodyPr vert="horz" wrap="square" lIns="66008" tIns="33052" rIns="66008" bIns="33052" rtlCol="0" anchor="t" anchorCtr="0">
                <a:noAutofit/>
              </a:bodyPr>
              <a:lstStyle/>
              <a:p>
                <a:pPr algn="r">
                  <a:lnSpc>
                    <a:spcPct val="140000"/>
                  </a:lnSpc>
                </a:pPr>
                <a:r>
                  <a:rPr lang="zh-CN" alt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把更多的雨水渗透到城市的地下储存起来</a:t>
                </a:r>
                <a:r>
                  <a:rPr 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TextBox 16"/>
              <p:cNvSpPr txBox="1"/>
              <p:nvPr>
                <p:custDataLst>
                  <p:tags r:id="rId14"/>
                </p:custDataLst>
              </p:nvPr>
            </p:nvSpPr>
            <p:spPr>
              <a:xfrm>
                <a:off x="986573" y="4731698"/>
                <a:ext cx="3286271" cy="490334"/>
              </a:xfrm>
              <a:prstGeom prst="rect">
                <a:avLst/>
              </a:prstGeom>
            </p:spPr>
            <p:txBody>
              <a:bodyPr vert="horz" wrap="square" lIns="66008" tIns="33052" rIns="66008" bIns="33052" rtlCol="0" anchor="b" anchorCtr="0">
                <a:noAutofit/>
              </a:bodyPr>
              <a:lstStyle/>
              <a:p>
                <a:pPr algn="r">
                  <a:lnSpc>
                    <a:spcPct val="120000"/>
                  </a:lnSpc>
                </a:pPr>
                <a:r>
                  <a:rPr lang="zh-CN" altLang="en-US" sz="2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储蓄</a:t>
                </a:r>
                <a:endParaRPr lang="en-US" sz="2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TextBox 17"/>
              <p:cNvSpPr txBox="1"/>
              <p:nvPr>
                <p:custDataLst>
                  <p:tags r:id="rId15"/>
                </p:custDataLst>
              </p:nvPr>
            </p:nvSpPr>
            <p:spPr>
              <a:xfrm>
                <a:off x="986995" y="5195026"/>
                <a:ext cx="3286271" cy="936111"/>
              </a:xfrm>
              <a:prstGeom prst="rect">
                <a:avLst/>
              </a:prstGeom>
            </p:spPr>
            <p:txBody>
              <a:bodyPr vert="horz" wrap="square" lIns="66008" tIns="33052" rIns="66008" bIns="33052" rtlCol="0" anchor="t" anchorCtr="0">
                <a:noAutofit/>
              </a:bodyPr>
              <a:lstStyle/>
              <a:p>
                <a:pPr algn="r">
                  <a:lnSpc>
                    <a:spcPct val="140000"/>
                  </a:lnSpc>
                </a:pPr>
                <a:r>
                  <a:rPr lang="zh-CN" alt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通过雨水塘、湖泊等海绵城市设施，</a:t>
                </a:r>
                <a:r>
                  <a:rPr lang="en-US" sz="1275" dirty="0" err="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建设雨水收集系统，有效收集和储存雨水</a:t>
                </a:r>
                <a:r>
                  <a:rPr 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TextBox 18"/>
              <p:cNvSpPr txBox="1"/>
              <p:nvPr>
                <p:custDataLst>
                  <p:tags r:id="rId16"/>
                </p:custDataLst>
              </p:nvPr>
            </p:nvSpPr>
            <p:spPr>
              <a:xfrm>
                <a:off x="7954269" y="1601428"/>
                <a:ext cx="3286271" cy="490334"/>
              </a:xfrm>
              <a:prstGeom prst="rect">
                <a:avLst/>
              </a:prstGeom>
            </p:spPr>
            <p:txBody>
              <a:bodyPr vert="horz" wrap="square" lIns="66008" tIns="33052" rIns="66008" bIns="33052" rtlCol="0" anchor="b" anchorCtr="0">
                <a:noAutofit/>
              </a:bodyPr>
              <a:lstStyle/>
              <a:p>
                <a:pPr algn="l">
                  <a:lnSpc>
                    <a:spcPct val="120000"/>
                  </a:lnSpc>
                </a:pPr>
                <a:r>
                  <a:rPr lang="zh-CN" altLang="en-US" sz="2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净化</a:t>
                </a:r>
                <a:endParaRPr lang="en-US" sz="2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TextBox 19"/>
              <p:cNvSpPr txBox="1"/>
              <p:nvPr>
                <p:custDataLst>
                  <p:tags r:id="rId17"/>
                </p:custDataLst>
              </p:nvPr>
            </p:nvSpPr>
            <p:spPr>
              <a:xfrm>
                <a:off x="7954269" y="2045706"/>
                <a:ext cx="3286271" cy="949747"/>
              </a:xfrm>
              <a:prstGeom prst="rect">
                <a:avLst/>
              </a:prstGeom>
            </p:spPr>
            <p:txBody>
              <a:bodyPr vert="horz" wrap="square" lIns="66008" tIns="33052" rIns="66008" bIns="33052" rtlCol="0" anchor="t" anchorCtr="0">
                <a:noAutofit/>
              </a:bodyPr>
              <a:lstStyle/>
              <a:p>
                <a:pPr algn="l">
                  <a:lnSpc>
                    <a:spcPct val="140000"/>
                  </a:lnSpc>
                </a:pPr>
                <a:r>
                  <a:rPr lang="en-US" sz="1275" dirty="0" err="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利用土壤过滤、植被吸收</a:t>
                </a:r>
                <a:r>
                  <a:rPr lang="zh-CN" alt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等净化设施，</a:t>
                </a:r>
                <a:r>
                  <a:rPr lang="en-US" sz="1275" dirty="0" err="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净化收集到的雨水</a:t>
                </a:r>
                <a:r>
                  <a:rPr 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让雨水变得更干净</a:t>
                </a:r>
                <a:r>
                  <a:rPr 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TextBox 20"/>
              <p:cNvSpPr txBox="1"/>
              <p:nvPr>
                <p:custDataLst>
                  <p:tags r:id="rId18"/>
                </p:custDataLst>
              </p:nvPr>
            </p:nvSpPr>
            <p:spPr>
              <a:xfrm>
                <a:off x="8545826" y="3153693"/>
                <a:ext cx="3286271" cy="490334"/>
              </a:xfrm>
              <a:prstGeom prst="rect">
                <a:avLst/>
              </a:prstGeom>
            </p:spPr>
            <p:txBody>
              <a:bodyPr vert="horz" wrap="square" lIns="66008" tIns="33052" rIns="66008" bIns="33052" rtlCol="0" anchor="b" anchorCtr="0">
                <a:noAutofit/>
              </a:bodyPr>
              <a:lstStyle/>
              <a:p>
                <a:pPr algn="l">
                  <a:lnSpc>
                    <a:spcPct val="120000"/>
                  </a:lnSpc>
                </a:pPr>
                <a:r>
                  <a:rPr lang="en-US" sz="2000" b="1" dirty="0" err="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用水</a:t>
                </a:r>
                <a:endParaRPr lang="en-US" sz="2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TextBox 21"/>
              <p:cNvSpPr txBox="1"/>
              <p:nvPr>
                <p:custDataLst>
                  <p:tags r:id="rId19"/>
                </p:custDataLst>
              </p:nvPr>
            </p:nvSpPr>
            <p:spPr>
              <a:xfrm>
                <a:off x="8556922" y="3607495"/>
                <a:ext cx="3286271" cy="937998"/>
              </a:xfrm>
              <a:prstGeom prst="rect">
                <a:avLst/>
              </a:prstGeom>
            </p:spPr>
            <p:txBody>
              <a:bodyPr vert="horz" wrap="square" lIns="66008" tIns="33052" rIns="66008" bIns="33052" rtlCol="0" anchor="t" anchorCtr="0">
                <a:noAutofit/>
              </a:bodyPr>
              <a:lstStyle/>
              <a:p>
                <a:pPr algn="l">
                  <a:lnSpc>
                    <a:spcPct val="140000"/>
                  </a:lnSpc>
                </a:pPr>
                <a:r>
                  <a:rPr lang="en-US" sz="1275" dirty="0" err="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将净化后的雨水用于</a:t>
                </a:r>
                <a:r>
                  <a:rPr lang="zh-CN" alt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绿化浇洒</a:t>
                </a:r>
                <a:r>
                  <a:rPr 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路面清洗，湖泊补水</a:t>
                </a:r>
                <a:r>
                  <a:rPr lang="en-US" sz="1275" dirty="0" err="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等，实现</a:t>
                </a:r>
                <a:r>
                  <a:rPr lang="zh-CN" alt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雨</a:t>
                </a:r>
                <a:r>
                  <a:rPr lang="en-US" sz="1275" dirty="0" err="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水资源的循环利用</a:t>
                </a:r>
                <a:r>
                  <a:rPr 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TextBox 22"/>
              <p:cNvSpPr txBox="1"/>
              <p:nvPr>
                <p:custDataLst>
                  <p:tags r:id="rId20"/>
                </p:custDataLst>
              </p:nvPr>
            </p:nvSpPr>
            <p:spPr>
              <a:xfrm>
                <a:off x="7954269" y="4731698"/>
                <a:ext cx="3286271" cy="490334"/>
              </a:xfrm>
              <a:prstGeom prst="rect">
                <a:avLst/>
              </a:prstGeom>
            </p:spPr>
            <p:txBody>
              <a:bodyPr vert="horz" wrap="square" lIns="66008" tIns="33052" rIns="66008" bIns="33052" rtlCol="0" anchor="b" anchorCtr="0">
                <a:noAutofit/>
              </a:bodyPr>
              <a:lstStyle/>
              <a:p>
                <a:pPr algn="l">
                  <a:lnSpc>
                    <a:spcPct val="120000"/>
                  </a:lnSpc>
                </a:pPr>
                <a:r>
                  <a:rPr lang="zh-CN" altLang="en-US" sz="2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排出</a:t>
                </a:r>
                <a:endParaRPr lang="en-US" sz="2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TextBox 23"/>
              <p:cNvSpPr txBox="1"/>
              <p:nvPr>
                <p:custDataLst>
                  <p:tags r:id="rId21"/>
                </p:custDataLst>
              </p:nvPr>
            </p:nvSpPr>
            <p:spPr>
              <a:xfrm>
                <a:off x="7947560" y="5195026"/>
                <a:ext cx="3286271" cy="936111"/>
              </a:xfrm>
              <a:prstGeom prst="rect">
                <a:avLst/>
              </a:prstGeom>
            </p:spPr>
            <p:txBody>
              <a:bodyPr vert="horz" wrap="square" lIns="66008" tIns="33052" rIns="66008" bIns="33052" rtlCol="0" anchor="t" anchorCtr="0">
                <a:noAutofit/>
              </a:bodyPr>
              <a:lstStyle/>
              <a:p>
                <a:pPr algn="l">
                  <a:lnSpc>
                    <a:spcPct val="140000"/>
                  </a:lnSpc>
                </a:pPr>
                <a:r>
                  <a:rPr lang="zh-CN" alt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把多余的雨水通过地下管道排出城市</a:t>
                </a:r>
                <a:r>
                  <a:rPr 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减少城市内涝积水的风险</a:t>
                </a:r>
                <a:r>
                  <a:rPr 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sz="1275"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TextBox 25"/>
              <p:cNvSpPr txBox="1"/>
              <p:nvPr>
                <p:custDataLst>
                  <p:tags r:id="rId22"/>
                </p:custDataLst>
              </p:nvPr>
            </p:nvSpPr>
            <p:spPr>
              <a:xfrm>
                <a:off x="4306344" y="2144161"/>
                <a:ext cx="849630" cy="46166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zh-CN" alt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渗</a:t>
                </a:r>
                <a:endParaRPr 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TextBox 26"/>
              <p:cNvSpPr txBox="1"/>
              <p:nvPr>
                <p:custDataLst>
                  <p:tags r:id="rId23"/>
                </p:custDataLst>
              </p:nvPr>
            </p:nvSpPr>
            <p:spPr>
              <a:xfrm>
                <a:off x="7079064" y="2131890"/>
                <a:ext cx="849630" cy="46166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zh-CN" alt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净</a:t>
                </a:r>
                <a:endParaRPr 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3" name="TextBox 27"/>
              <p:cNvSpPr txBox="1"/>
              <p:nvPr>
                <p:custDataLst>
                  <p:tags r:id="rId24"/>
                </p:custDataLst>
              </p:nvPr>
            </p:nvSpPr>
            <p:spPr>
              <a:xfrm>
                <a:off x="3635912" y="3663160"/>
                <a:ext cx="849630" cy="46166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zh-CN" alt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滞</a:t>
                </a:r>
                <a:endParaRPr 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4" name="TextBox 28"/>
              <p:cNvSpPr txBox="1"/>
              <p:nvPr>
                <p:custDataLst>
                  <p:tags r:id="rId25"/>
                </p:custDataLst>
              </p:nvPr>
            </p:nvSpPr>
            <p:spPr>
              <a:xfrm>
                <a:off x="7670621" y="3650890"/>
                <a:ext cx="849630" cy="46166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zh-CN" alt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用</a:t>
                </a:r>
                <a:endParaRPr 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 name="TextBox 29"/>
              <p:cNvSpPr txBox="1"/>
              <p:nvPr>
                <p:custDataLst>
                  <p:tags r:id="rId26"/>
                </p:custDataLst>
              </p:nvPr>
            </p:nvSpPr>
            <p:spPr>
              <a:xfrm>
                <a:off x="4306344" y="5104997"/>
                <a:ext cx="849630" cy="46166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zh-CN" alt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蓄</a:t>
                </a:r>
                <a:endParaRPr 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TextBox 30"/>
              <p:cNvSpPr txBox="1"/>
              <p:nvPr>
                <p:custDataLst>
                  <p:tags r:id="rId27"/>
                </p:custDataLst>
              </p:nvPr>
            </p:nvSpPr>
            <p:spPr>
              <a:xfrm>
                <a:off x="7079064" y="5092726"/>
                <a:ext cx="849630" cy="46166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zh-CN" alt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排</a:t>
                </a:r>
                <a:endParaRPr 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TextBox 16"/>
              <p:cNvSpPr txBox="1"/>
              <p:nvPr>
                <p:custDataLst>
                  <p:tags r:id="rId28"/>
                </p:custDataLst>
              </p:nvPr>
            </p:nvSpPr>
            <p:spPr>
              <a:xfrm>
                <a:off x="1129698" y="3042886"/>
                <a:ext cx="3286271" cy="490334"/>
              </a:xfrm>
              <a:prstGeom prst="rect">
                <a:avLst/>
              </a:prstGeom>
            </p:spPr>
            <p:txBody>
              <a:bodyPr vert="horz" wrap="square" lIns="66008" tIns="33052" rIns="66008" bIns="33052" rtlCol="0" anchor="b" anchorCtr="0">
                <a:noAutofit/>
              </a:bodyPr>
              <a:lstStyle/>
              <a:p>
                <a:pPr algn="r">
                  <a:lnSpc>
                    <a:spcPct val="120000"/>
                  </a:lnSpc>
                </a:pPr>
                <a:r>
                  <a:rPr lang="zh-CN" altLang="en-US" sz="2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缓流</a:t>
                </a:r>
                <a:endParaRPr lang="en-US" sz="2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sp>
        <p:nvSpPr>
          <p:cNvPr id="3" name="TextBox 9"/>
          <p:cNvSpPr txBox="1"/>
          <p:nvPr/>
        </p:nvSpPr>
        <p:spPr>
          <a:xfrm>
            <a:off x="4751541" y="202621"/>
            <a:ext cx="3286271" cy="787973"/>
          </a:xfrm>
          <a:prstGeom prst="rect">
            <a:avLst/>
          </a:prstGeom>
        </p:spPr>
        <p:txBody>
          <a:bodyPr vert="horz" wrap="square" lIns="123825" tIns="123825" rIns="57150" bIns="123825" rtlCol="0" anchor="t" anchorCtr="0">
            <a:spAutoFit/>
          </a:bodyPr>
          <a:lstStyle/>
          <a:p>
            <a:pPr>
              <a:lnSpc>
                <a:spcPct val="140000"/>
              </a:lnSpc>
            </a:pPr>
            <a:r>
              <a:rPr lang="zh-CN" altLang="en-US" sz="2800" b="1" dirty="0">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如何建设海绵城市？</a:t>
            </a:r>
            <a:endParaRPr lang="en-US" sz="2800" b="1" dirty="0">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695450" y="2847129"/>
            <a:ext cx="8801100" cy="1163741"/>
            <a:chOff x="3581400" y="2667000"/>
            <a:chExt cx="8801100" cy="1163741"/>
          </a:xfrm>
        </p:grpSpPr>
        <p:sp>
          <p:nvSpPr>
            <p:cNvPr id="2" name="TextBox 2"/>
            <p:cNvSpPr txBox="1"/>
            <p:nvPr/>
          </p:nvSpPr>
          <p:spPr>
            <a:xfrm>
              <a:off x="3581400" y="2667000"/>
              <a:ext cx="1295400" cy="1163741"/>
            </a:xfrm>
            <a:prstGeom prst="rect">
              <a:avLst/>
            </a:prstGeom>
          </p:spPr>
          <p:txBody>
            <a:bodyPr vert="horz" wrap="square" lIns="91440" tIns="45720" rIns="91440" bIns="45720" rtlCol="0" anchor="ctr" anchorCtr="0">
              <a:normAutofit/>
            </a:bodyPr>
            <a:lstStyle/>
            <a:p>
              <a:pPr algn="l">
                <a:lnSpc>
                  <a:spcPct val="120000"/>
                </a:lnSpc>
                <a:spcBef>
                  <a:spcPts val="375"/>
                </a:spcBef>
              </a:pPr>
              <a:r>
                <a:rPr lang="en-US" sz="4950" b="1" dirty="0">
                  <a:solidFill>
                    <a:srgbClr val="50832E">
                      <a:alpha val="100000"/>
                    </a:srgbClr>
                  </a:solidFill>
                  <a:latin typeface="Noto Sans SC" panose="020B0200000000000000" charset="-122"/>
                  <a:ea typeface="Noto Sans SC" panose="020B0200000000000000" charset="-122"/>
                  <a:cs typeface="Noto Sans SC" panose="020B0200000000000000" charset="-122"/>
                </a:rPr>
                <a:t>03</a:t>
              </a:r>
              <a:endParaRPr lang="en-US" sz="4950" b="1" dirty="0">
                <a:solidFill>
                  <a:srgbClr val="50832E">
                    <a:alpha val="100000"/>
                  </a:srgbClr>
                </a:solidFill>
                <a:latin typeface="Noto Sans SC" panose="020B0200000000000000" charset="-122"/>
                <a:ea typeface="Noto Sans SC" panose="020B0200000000000000" charset="-122"/>
                <a:cs typeface="Noto Sans SC" panose="020B0200000000000000" charset="-122"/>
              </a:endParaRPr>
            </a:p>
          </p:txBody>
        </p:sp>
        <p:sp>
          <p:nvSpPr>
            <p:cNvPr id="3" name="TextBox 3"/>
            <p:cNvSpPr txBox="1"/>
            <p:nvPr/>
          </p:nvSpPr>
          <p:spPr>
            <a:xfrm>
              <a:off x="5029200" y="2667000"/>
              <a:ext cx="7353300" cy="1163741"/>
            </a:xfrm>
            <a:prstGeom prst="rect">
              <a:avLst/>
            </a:prstGeom>
          </p:spPr>
          <p:txBody>
            <a:bodyPr vert="horz" wrap="square" lIns="91440" tIns="45720" rIns="91440" bIns="45720" rtlCol="0" anchor="ctr" anchorCtr="0">
              <a:noAutofit/>
            </a:bodyPr>
            <a:lstStyle/>
            <a:p>
              <a:pPr algn="l">
                <a:lnSpc>
                  <a:spcPct val="120000"/>
                </a:lnSpc>
                <a:spcBef>
                  <a:spcPts val="375"/>
                </a:spcBef>
              </a:pPr>
              <a:r>
                <a:rPr lang="zh-CN" altLang="en-US" sz="4600" b="1" dirty="0">
                  <a:solidFill>
                    <a:srgbClr val="50832E">
                      <a:alpha val="100000"/>
                    </a:srgbClr>
                  </a:solidFill>
                  <a:latin typeface="Noto Sans SC" panose="020B0200000000000000" charset="-122"/>
                  <a:ea typeface="Noto Sans SC" panose="020B0200000000000000" charset="-122"/>
                  <a:cs typeface="Noto Sans SC" panose="020B0200000000000000" charset="-122"/>
                </a:rPr>
                <a:t>常见的</a:t>
              </a:r>
              <a:r>
                <a:rPr lang="en-US" sz="4600" b="1" dirty="0" err="1">
                  <a:solidFill>
                    <a:srgbClr val="50832E">
                      <a:alpha val="100000"/>
                    </a:srgbClr>
                  </a:solidFill>
                  <a:latin typeface="Noto Sans SC" panose="020B0200000000000000" charset="-122"/>
                  <a:ea typeface="Noto Sans SC" panose="020B0200000000000000" charset="-122"/>
                  <a:cs typeface="Noto Sans SC" panose="020B0200000000000000" charset="-122"/>
                </a:rPr>
                <a:t>海绵城市</a:t>
              </a:r>
              <a:r>
                <a:rPr lang="zh-CN" altLang="en-US" sz="4600" b="1" dirty="0">
                  <a:solidFill>
                    <a:srgbClr val="50832E">
                      <a:alpha val="100000"/>
                    </a:srgbClr>
                  </a:solidFill>
                  <a:latin typeface="Noto Sans SC" panose="020B0200000000000000" charset="-122"/>
                  <a:ea typeface="Noto Sans SC" panose="020B0200000000000000" charset="-122"/>
                  <a:cs typeface="Noto Sans SC" panose="020B0200000000000000" charset="-122"/>
                </a:rPr>
                <a:t>设施有哪些？</a:t>
              </a:r>
              <a:endParaRPr lang="en-US" sz="4600" b="1" dirty="0">
                <a:solidFill>
                  <a:srgbClr val="50832E">
                    <a:alpha val="100000"/>
                  </a:srgbClr>
                </a:solidFill>
                <a:latin typeface="Noto Sans SC" panose="020B0200000000000000" charset="-122"/>
                <a:ea typeface="Noto Sans SC" panose="020B0200000000000000" charset="-122"/>
                <a:cs typeface="Noto Sans SC" panose="020B0200000000000000" charset="-122"/>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7428" y="4052245"/>
            <a:ext cx="3060000" cy="2295897"/>
          </a:xfrm>
          <a:prstGeom prst="rect">
            <a:avLst/>
          </a:prstGeom>
        </p:spPr>
      </p:pic>
      <p:sp>
        <p:nvSpPr>
          <p:cNvPr id="79" name="TextBox 9"/>
          <p:cNvSpPr txBox="1"/>
          <p:nvPr/>
        </p:nvSpPr>
        <p:spPr>
          <a:xfrm>
            <a:off x="2966720" y="202621"/>
            <a:ext cx="6474053" cy="787973"/>
          </a:xfrm>
          <a:prstGeom prst="rect">
            <a:avLst/>
          </a:prstGeom>
        </p:spPr>
        <p:txBody>
          <a:bodyPr vert="horz" wrap="square" lIns="123825" tIns="123825" rIns="57150" bIns="123825" rtlCol="0" anchor="t" anchorCtr="0">
            <a:spAutoFit/>
          </a:bodyPr>
          <a:lstStyle/>
          <a:p>
            <a:pPr>
              <a:lnSpc>
                <a:spcPct val="140000"/>
              </a:lnSpc>
            </a:pPr>
            <a:r>
              <a:rPr lang="zh-CN" altLang="en-US" sz="2800" b="1" dirty="0">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我们身边有哪些常见的海绵城市设施呢？</a:t>
            </a:r>
            <a:endParaRPr lang="en-US" sz="2800" b="1" dirty="0">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9" name="组合 8"/>
          <p:cNvGrpSpPr/>
          <p:nvPr/>
        </p:nvGrpSpPr>
        <p:grpSpPr>
          <a:xfrm>
            <a:off x="304800" y="1705067"/>
            <a:ext cx="5178993" cy="1491623"/>
            <a:chOff x="542238" y="1370655"/>
            <a:chExt cx="5178993" cy="1491623"/>
          </a:xfrm>
        </p:grpSpPr>
        <p:sp>
          <p:nvSpPr>
            <p:cNvPr id="3" name="TextBox 3"/>
            <p:cNvSpPr txBox="1"/>
            <p:nvPr/>
          </p:nvSpPr>
          <p:spPr>
            <a:xfrm>
              <a:off x="1482606" y="1947878"/>
              <a:ext cx="4238625" cy="914400"/>
            </a:xfrm>
            <a:prstGeom prst="rect">
              <a:avLst/>
            </a:prstGeom>
          </p:spPr>
          <p:txBody>
            <a:bodyPr vert="horz" wrap="square" lIns="123825" tIns="123825" rIns="57150" bIns="123825" rtlCol="0" anchor="t" anchorCtr="0">
              <a:noAutofit/>
            </a:bodyPr>
            <a:lstStyle/>
            <a:p>
              <a:pPr>
                <a:lnSpc>
                  <a:spcPct val="140000"/>
                </a:lnSpc>
              </a:pPr>
              <a:r>
                <a:rPr lang="en-US" sz="1500" dirty="0" err="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采用</a:t>
              </a:r>
              <a:r>
                <a:rPr lang="en-US" altLang="zh-CN" sz="1500" dirty="0" err="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透水沥青</a:t>
              </a:r>
              <a:r>
                <a:rPr lang="zh-CN" altLang="en-US"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sz="1500" dirty="0" err="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透水砖等</a:t>
              </a:r>
              <a:r>
                <a:rPr lang="zh-CN" altLang="en-US"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透水</a:t>
              </a:r>
              <a:r>
                <a:rPr lang="en-US" sz="1500" dirty="0" err="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材料，增强道路的透水性，有效减少积水，促进雨水自然渗透</a:t>
              </a:r>
              <a:r>
                <a:rPr lang="en-US"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TextBox 4"/>
            <p:cNvSpPr txBox="1"/>
            <p:nvPr/>
          </p:nvSpPr>
          <p:spPr>
            <a:xfrm>
              <a:off x="1482606" y="1370655"/>
              <a:ext cx="4219575" cy="738707"/>
            </a:xfrm>
            <a:prstGeom prst="rect">
              <a:avLst/>
            </a:prstGeom>
          </p:spPr>
          <p:txBody>
            <a:bodyPr vert="horz" wrap="square" lIns="123825" tIns="123825" rIns="57150" bIns="123825" rtlCol="0" anchor="ctr" anchorCtr="0">
              <a:noAutofit/>
            </a:bodyPr>
            <a:lstStyle/>
            <a:p>
              <a:pPr>
                <a:lnSpc>
                  <a:spcPct val="150000"/>
                </a:lnSpc>
              </a:pPr>
              <a:r>
                <a:rPr lang="en-US" sz="2400" b="1" dirty="0" err="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透水铺装</a:t>
              </a:r>
              <a:endParaRPr 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TextBox 10"/>
            <p:cNvSpPr txBox="1"/>
            <p:nvPr/>
          </p:nvSpPr>
          <p:spPr>
            <a:xfrm>
              <a:off x="542238" y="1676264"/>
              <a:ext cx="849630" cy="48196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240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01</a:t>
              </a:r>
              <a:endParaRPr lang="en-US" sz="240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AutoShape 13"/>
            <p:cNvSpPr/>
            <p:nvPr/>
          </p:nvSpPr>
          <p:spPr>
            <a:xfrm>
              <a:off x="647738" y="1597932"/>
              <a:ext cx="638629" cy="638629"/>
            </a:xfrm>
            <a:prstGeom prst="rect">
              <a:avLst/>
            </a:prstGeom>
            <a:noFill/>
            <a:ln w="19050">
              <a:solidFill>
                <a:schemeClr val="accent1">
                  <a:alpha val="100000"/>
                </a:schemeClr>
              </a:solidFill>
              <a:prstDash val="solid"/>
            </a:ln>
          </p:spPr>
          <p:txBody>
            <a:bodyPr/>
            <a:lstStyle/>
            <a:p>
              <a:endParaRPr lang="zh-CN" altLang="en-US"/>
            </a:p>
          </p:txBody>
        </p:sp>
      </p:grpSp>
      <p:grpSp>
        <p:nvGrpSpPr>
          <p:cNvPr id="2" name="组合 1"/>
          <p:cNvGrpSpPr/>
          <p:nvPr/>
        </p:nvGrpSpPr>
        <p:grpSpPr>
          <a:xfrm>
            <a:off x="304800" y="4568233"/>
            <a:ext cx="5179828" cy="1263023"/>
            <a:chOff x="542238" y="1370655"/>
            <a:chExt cx="5178993" cy="1491623"/>
          </a:xfrm>
        </p:grpSpPr>
        <p:sp>
          <p:nvSpPr>
            <p:cNvPr id="5" name="TextBox 10"/>
            <p:cNvSpPr txBox="1"/>
            <p:nvPr/>
          </p:nvSpPr>
          <p:spPr>
            <a:xfrm>
              <a:off x="542238" y="1644635"/>
              <a:ext cx="849630" cy="545224"/>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02</a:t>
              </a:r>
              <a:endParaRPr 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 name="组合 5"/>
            <p:cNvGrpSpPr/>
            <p:nvPr/>
          </p:nvGrpSpPr>
          <p:grpSpPr>
            <a:xfrm>
              <a:off x="647738" y="1370655"/>
              <a:ext cx="5073493" cy="1491623"/>
              <a:chOff x="647738" y="1370655"/>
              <a:chExt cx="5073493" cy="1491623"/>
            </a:xfrm>
          </p:grpSpPr>
          <p:sp>
            <p:nvSpPr>
              <p:cNvPr id="11" name="TextBox 3"/>
              <p:cNvSpPr txBox="1"/>
              <p:nvPr/>
            </p:nvSpPr>
            <p:spPr>
              <a:xfrm>
                <a:off x="1482606" y="1947878"/>
                <a:ext cx="4238625" cy="914400"/>
              </a:xfrm>
              <a:prstGeom prst="rect">
                <a:avLst/>
              </a:prstGeom>
            </p:spPr>
            <p:txBody>
              <a:bodyPr vert="horz" wrap="square" lIns="123825" tIns="123825" rIns="57150" bIns="123825" rtlCol="0" anchor="t" anchorCtr="0">
                <a:noAutofit/>
              </a:bodyPr>
              <a:lstStyle/>
              <a:p>
                <a:pPr>
                  <a:lnSpc>
                    <a:spcPct val="140000"/>
                  </a:lnSpc>
                </a:pPr>
                <a:r>
                  <a:rPr lang="zh-CN" altLang="en-US"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广义的下沉式绿地泛指具有一定调蓄容积且可用于调蓄和净化径流雨水的绿地。</a:t>
                </a:r>
                <a:endParaRPr lang="en-US" altLang="zh-CN"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TextBox 4"/>
              <p:cNvSpPr txBox="1"/>
              <p:nvPr/>
            </p:nvSpPr>
            <p:spPr>
              <a:xfrm>
                <a:off x="1482606" y="1370655"/>
                <a:ext cx="4219575" cy="738707"/>
              </a:xfrm>
              <a:prstGeom prst="rect">
                <a:avLst/>
              </a:prstGeom>
            </p:spPr>
            <p:txBody>
              <a:bodyPr vert="horz" wrap="square" lIns="123825" tIns="123825" rIns="57150" bIns="123825" rtlCol="0" anchor="ctr" anchorCtr="0">
                <a:noAutofit/>
              </a:bodyPr>
              <a:lstStyle/>
              <a:p>
                <a:pPr>
                  <a:lnSpc>
                    <a:spcPct val="120000"/>
                  </a:lnSpc>
                </a:pPr>
                <a:r>
                  <a:rPr lang="zh-CN" alt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下沉式绿地</a:t>
                </a:r>
                <a:endParaRPr lang="en-US" altLang="zh-CN"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AutoShape 13"/>
              <p:cNvSpPr/>
              <p:nvPr/>
            </p:nvSpPr>
            <p:spPr>
              <a:xfrm>
                <a:off x="647738" y="1597932"/>
                <a:ext cx="638629" cy="638629"/>
              </a:xfrm>
              <a:prstGeom prst="rect">
                <a:avLst/>
              </a:prstGeom>
              <a:noFill/>
              <a:ln w="19050">
                <a:solidFill>
                  <a:schemeClr val="accent1">
                    <a:alpha val="100000"/>
                  </a:schemeClr>
                </a:solidFill>
                <a:prstDash val="solid"/>
              </a:ln>
            </p:spPr>
            <p:txBody>
              <a:bodyPr/>
              <a:lstStyle/>
              <a:p>
                <a:endParaRPr lang="zh-CN" altLang="en-US"/>
              </a:p>
            </p:txBody>
          </p:sp>
        </p:grpSp>
      </p:grpSp>
      <p:pic>
        <p:nvPicPr>
          <p:cNvPr id="77" name="图片 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4516" y="1594866"/>
            <a:ext cx="3060000" cy="2295000"/>
          </a:xfrm>
          <a:prstGeom prst="rect">
            <a:avLst/>
          </a:prstGeom>
        </p:spPr>
      </p:pic>
      <p:pic>
        <p:nvPicPr>
          <p:cNvPr id="71" name="图片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4028541"/>
            <a:ext cx="3060000" cy="2294392"/>
          </a:xfrm>
          <a:prstGeom prst="rect">
            <a:avLst/>
          </a:prstGeom>
        </p:spPr>
      </p:pic>
      <p:pic>
        <p:nvPicPr>
          <p:cNvPr id="61" name="图片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1596754"/>
            <a:ext cx="3060000" cy="2293112"/>
          </a:xfrm>
          <a:prstGeom prst="rect">
            <a:avLst/>
          </a:prstGeom>
        </p:spPr>
      </p:pic>
      <p:grpSp>
        <p:nvGrpSpPr>
          <p:cNvPr id="38" name="组合 37"/>
          <p:cNvGrpSpPr/>
          <p:nvPr/>
        </p:nvGrpSpPr>
        <p:grpSpPr>
          <a:xfrm>
            <a:off x="10910372" y="3478958"/>
            <a:ext cx="1004656" cy="410908"/>
            <a:chOff x="11163340" y="3473091"/>
            <a:chExt cx="1004656" cy="410908"/>
          </a:xfrm>
        </p:grpSpPr>
        <p:sp>
          <p:nvSpPr>
            <p:cNvPr id="20"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21" name="TextBox 7"/>
            <p:cNvSpPr txBox="1"/>
            <p:nvPr/>
          </p:nvSpPr>
          <p:spPr>
            <a:xfrm>
              <a:off x="11163340" y="3473091"/>
              <a:ext cx="990600" cy="378798"/>
            </a:xfrm>
            <a:prstGeom prst="rect">
              <a:avLst/>
            </a:prstGeom>
          </p:spPr>
          <p:txBody>
            <a:bodyPr vert="horz" wrap="square" lIns="123825" tIns="123825" rIns="57150" bIns="123825" rtlCol="0" anchor="t" anchorCtr="0">
              <a:noAutofit/>
            </a:bodyPr>
            <a:lstStyle/>
            <a:p>
              <a:pPr algn="ctr"/>
              <a:r>
                <a:rPr lang="zh-CN" alt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透水砖</a:t>
              </a:r>
              <a:endParaRPr 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46" name="组合 45"/>
          <p:cNvGrpSpPr/>
          <p:nvPr/>
        </p:nvGrpSpPr>
        <p:grpSpPr>
          <a:xfrm>
            <a:off x="10693772" y="5935168"/>
            <a:ext cx="1207200" cy="410908"/>
            <a:chOff x="10960796" y="3473091"/>
            <a:chExt cx="1207200" cy="410908"/>
          </a:xfrm>
        </p:grpSpPr>
        <p:sp>
          <p:nvSpPr>
            <p:cNvPr id="47"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48" name="TextBox 7"/>
            <p:cNvSpPr txBox="1"/>
            <p:nvPr/>
          </p:nvSpPr>
          <p:spPr>
            <a:xfrm>
              <a:off x="10960796" y="3473091"/>
              <a:ext cx="1193144" cy="378798"/>
            </a:xfrm>
            <a:prstGeom prst="rect">
              <a:avLst/>
            </a:prstGeom>
          </p:spPr>
          <p:txBody>
            <a:bodyPr vert="horz" wrap="square" lIns="123825" tIns="123825" rIns="57150" bIns="123825" rtlCol="0" anchor="t" anchorCtr="0">
              <a:noAutofit/>
            </a:bodyPr>
            <a:lstStyle/>
            <a:p>
              <a:pPr algn="ctr"/>
              <a:r>
                <a:rPr lang="zh-CN" alt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下沉式绿地</a:t>
              </a:r>
              <a:endParaRPr 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49" name="组合 48"/>
          <p:cNvGrpSpPr/>
          <p:nvPr/>
        </p:nvGrpSpPr>
        <p:grpSpPr>
          <a:xfrm>
            <a:off x="7620000" y="3481427"/>
            <a:ext cx="1004656" cy="410908"/>
            <a:chOff x="11163340" y="3473091"/>
            <a:chExt cx="1004656" cy="410908"/>
          </a:xfrm>
        </p:grpSpPr>
        <p:sp>
          <p:nvSpPr>
            <p:cNvPr id="50"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51" name="TextBox 7"/>
            <p:cNvSpPr txBox="1"/>
            <p:nvPr/>
          </p:nvSpPr>
          <p:spPr>
            <a:xfrm>
              <a:off x="11163340" y="3473091"/>
              <a:ext cx="990600" cy="378798"/>
            </a:xfrm>
            <a:prstGeom prst="rect">
              <a:avLst/>
            </a:prstGeom>
          </p:spPr>
          <p:txBody>
            <a:bodyPr vert="horz" wrap="square" lIns="123825" tIns="123825" rIns="57150" bIns="123825" rtlCol="0" anchor="t" anchorCtr="0">
              <a:noAutofit/>
            </a:bodyPr>
            <a:lstStyle/>
            <a:p>
              <a:pPr algn="ctr"/>
              <a:r>
                <a:rPr lang="zh-CN" alt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透水沥青</a:t>
              </a:r>
              <a:endParaRPr 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73" name="组合 72"/>
          <p:cNvGrpSpPr/>
          <p:nvPr/>
        </p:nvGrpSpPr>
        <p:grpSpPr>
          <a:xfrm>
            <a:off x="7417172" y="5919113"/>
            <a:ext cx="1207200" cy="410908"/>
            <a:chOff x="10960796" y="3473091"/>
            <a:chExt cx="1207200" cy="410908"/>
          </a:xfrm>
        </p:grpSpPr>
        <p:sp>
          <p:nvSpPr>
            <p:cNvPr id="74"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75" name="TextBox 7"/>
            <p:cNvSpPr txBox="1"/>
            <p:nvPr/>
          </p:nvSpPr>
          <p:spPr>
            <a:xfrm>
              <a:off x="10960796" y="3473091"/>
              <a:ext cx="1193144" cy="378798"/>
            </a:xfrm>
            <a:prstGeom prst="rect">
              <a:avLst/>
            </a:prstGeom>
          </p:spPr>
          <p:txBody>
            <a:bodyPr vert="horz" wrap="square" lIns="123825" tIns="123825" rIns="57150" bIns="123825" rtlCol="0" anchor="t" anchorCtr="0">
              <a:noAutofit/>
            </a:bodyPr>
            <a:lstStyle/>
            <a:p>
              <a:pPr algn="ctr"/>
              <a:r>
                <a:rPr lang="zh-CN" alt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下沉式绿地</a:t>
              </a:r>
              <a:endParaRPr 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3924" y="1601089"/>
            <a:ext cx="3060000" cy="2295000"/>
          </a:xfrm>
          <a:prstGeom prst="rect">
            <a:avLst/>
          </a:prstGeom>
        </p:spPr>
      </p:pic>
      <p:grpSp>
        <p:nvGrpSpPr>
          <p:cNvPr id="9" name="组合 8"/>
          <p:cNvGrpSpPr/>
          <p:nvPr/>
        </p:nvGrpSpPr>
        <p:grpSpPr>
          <a:xfrm>
            <a:off x="381000" y="1705067"/>
            <a:ext cx="5178993" cy="1491623"/>
            <a:chOff x="542238" y="1370655"/>
            <a:chExt cx="5178993" cy="1491623"/>
          </a:xfrm>
        </p:grpSpPr>
        <p:sp>
          <p:nvSpPr>
            <p:cNvPr id="3" name="TextBox 3"/>
            <p:cNvSpPr txBox="1"/>
            <p:nvPr/>
          </p:nvSpPr>
          <p:spPr>
            <a:xfrm>
              <a:off x="1482606" y="1947878"/>
              <a:ext cx="4238625" cy="914400"/>
            </a:xfrm>
            <a:prstGeom prst="rect">
              <a:avLst/>
            </a:prstGeom>
          </p:spPr>
          <p:txBody>
            <a:bodyPr vert="horz" wrap="square" lIns="123825" tIns="123825" rIns="57150" bIns="123825" rtlCol="0" anchor="t" anchorCtr="0">
              <a:noAutofit/>
            </a:bodyPr>
            <a:lstStyle/>
            <a:p>
              <a:pPr>
                <a:lnSpc>
                  <a:spcPct val="140000"/>
                </a:lnSpc>
              </a:pPr>
              <a:r>
                <a:rPr lang="en-US" altLang="zh-CN" sz="1500" dirty="0" err="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结合美观与功能，打造雨水滞留的生态设施，为城市空间增添绿色活力</a:t>
              </a:r>
              <a:r>
                <a:rPr lang="en-US" altLang="zh-CN"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TextBox 4"/>
            <p:cNvSpPr txBox="1"/>
            <p:nvPr/>
          </p:nvSpPr>
          <p:spPr>
            <a:xfrm>
              <a:off x="1482606" y="1370655"/>
              <a:ext cx="4219575" cy="738707"/>
            </a:xfrm>
            <a:prstGeom prst="rect">
              <a:avLst/>
            </a:prstGeom>
          </p:spPr>
          <p:txBody>
            <a:bodyPr vert="horz" wrap="square" lIns="123825" tIns="123825" rIns="57150" bIns="123825" rtlCol="0" anchor="ctr" anchorCtr="0">
              <a:noAutofit/>
            </a:bodyPr>
            <a:lstStyle/>
            <a:p>
              <a:pPr>
                <a:lnSpc>
                  <a:spcPct val="150000"/>
                </a:lnSpc>
              </a:pPr>
              <a:r>
                <a:rPr lang="zh-CN" alt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雨水花园</a:t>
              </a:r>
              <a:endParaRPr 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TextBox 10"/>
            <p:cNvSpPr txBox="1"/>
            <p:nvPr/>
          </p:nvSpPr>
          <p:spPr>
            <a:xfrm>
              <a:off x="542238" y="1686414"/>
              <a:ext cx="849630" cy="46166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03</a:t>
              </a:r>
              <a:endParaRPr 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AutoShape 13"/>
            <p:cNvSpPr/>
            <p:nvPr/>
          </p:nvSpPr>
          <p:spPr>
            <a:xfrm>
              <a:off x="647738" y="1597932"/>
              <a:ext cx="638629" cy="638629"/>
            </a:xfrm>
            <a:prstGeom prst="rect">
              <a:avLst/>
            </a:prstGeom>
            <a:noFill/>
            <a:ln w="19050">
              <a:solidFill>
                <a:schemeClr val="accent1">
                  <a:alpha val="100000"/>
                </a:schemeClr>
              </a:solidFill>
              <a:prstDash val="solid"/>
            </a:ln>
          </p:spPr>
          <p:txBody>
            <a:bodyPr/>
            <a:lstStyle/>
            <a:p>
              <a:endParaRPr lang="zh-CN" altLang="en-US"/>
            </a:p>
          </p:txBody>
        </p:sp>
      </p:gr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6085" y="4026522"/>
            <a:ext cx="3060000" cy="2295000"/>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6101" y="4052245"/>
            <a:ext cx="3060000" cy="2295000"/>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1595275"/>
            <a:ext cx="3060000" cy="2295000"/>
          </a:xfrm>
          <a:prstGeom prst="rect">
            <a:avLst/>
          </a:prstGeom>
        </p:spPr>
      </p:pic>
      <p:grpSp>
        <p:nvGrpSpPr>
          <p:cNvPr id="38" name="组合 37"/>
          <p:cNvGrpSpPr/>
          <p:nvPr/>
        </p:nvGrpSpPr>
        <p:grpSpPr>
          <a:xfrm>
            <a:off x="10919268" y="3479367"/>
            <a:ext cx="1004656" cy="410908"/>
            <a:chOff x="11163340" y="3473091"/>
            <a:chExt cx="1004656" cy="410908"/>
          </a:xfrm>
        </p:grpSpPr>
        <p:sp>
          <p:nvSpPr>
            <p:cNvPr id="20"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21" name="TextBox 7"/>
            <p:cNvSpPr txBox="1"/>
            <p:nvPr/>
          </p:nvSpPr>
          <p:spPr>
            <a:xfrm>
              <a:off x="11163340" y="3473091"/>
              <a:ext cx="990600" cy="378798"/>
            </a:xfrm>
            <a:prstGeom prst="rect">
              <a:avLst/>
            </a:prstGeom>
          </p:spPr>
          <p:txBody>
            <a:bodyPr vert="horz" wrap="square" lIns="123825" tIns="123825" rIns="57150" bIns="123825" rtlCol="0" anchor="t" anchorCtr="0">
              <a:noAutofit/>
            </a:bodyPr>
            <a:lstStyle/>
            <a:p>
              <a:pPr algn="ctr"/>
              <a:r>
                <a:rPr lang="zh-CN" alt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雨水花园</a:t>
              </a:r>
              <a:endParaRPr 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42" name="组合 41"/>
          <p:cNvGrpSpPr/>
          <p:nvPr/>
        </p:nvGrpSpPr>
        <p:grpSpPr>
          <a:xfrm>
            <a:off x="7627795" y="5931096"/>
            <a:ext cx="1004656" cy="410908"/>
            <a:chOff x="11163340" y="3473091"/>
            <a:chExt cx="1004656" cy="410908"/>
          </a:xfrm>
        </p:grpSpPr>
        <p:sp>
          <p:nvSpPr>
            <p:cNvPr id="43"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44" name="TextBox 7"/>
            <p:cNvSpPr txBox="1"/>
            <p:nvPr/>
          </p:nvSpPr>
          <p:spPr>
            <a:xfrm>
              <a:off x="11163340" y="3473091"/>
              <a:ext cx="990600" cy="378798"/>
            </a:xfrm>
            <a:prstGeom prst="rect">
              <a:avLst/>
            </a:prstGeom>
          </p:spPr>
          <p:txBody>
            <a:bodyPr vert="horz" wrap="square" lIns="123825" tIns="123825" rIns="57150" bIns="123825" rtlCol="0" anchor="t" anchorCtr="0">
              <a:noAutofit/>
            </a:bodyPr>
            <a:lstStyle/>
            <a:p>
              <a:pPr algn="ctr"/>
              <a:r>
                <a:rPr lang="zh-CN" alt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植草沟</a:t>
              </a:r>
              <a:endParaRPr 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46" name="组合 45"/>
          <p:cNvGrpSpPr/>
          <p:nvPr/>
        </p:nvGrpSpPr>
        <p:grpSpPr>
          <a:xfrm>
            <a:off x="10903431" y="5931096"/>
            <a:ext cx="1004656" cy="410908"/>
            <a:chOff x="11163340" y="3473091"/>
            <a:chExt cx="1004656" cy="410908"/>
          </a:xfrm>
        </p:grpSpPr>
        <p:sp>
          <p:nvSpPr>
            <p:cNvPr id="47"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48" name="TextBox 7"/>
            <p:cNvSpPr txBox="1"/>
            <p:nvPr/>
          </p:nvSpPr>
          <p:spPr>
            <a:xfrm>
              <a:off x="11163340" y="3473091"/>
              <a:ext cx="990600" cy="378798"/>
            </a:xfrm>
            <a:prstGeom prst="rect">
              <a:avLst/>
            </a:prstGeom>
          </p:spPr>
          <p:txBody>
            <a:bodyPr vert="horz" wrap="square" lIns="123825" tIns="123825" rIns="57150" bIns="123825" rtlCol="0" anchor="t" anchorCtr="0">
              <a:noAutofit/>
            </a:bodyPr>
            <a:lstStyle/>
            <a:p>
              <a:pPr algn="ctr"/>
              <a:r>
                <a:rPr lang="zh-CN" alt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植草沟</a:t>
              </a:r>
              <a:endParaRPr 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49" name="组合 48"/>
          <p:cNvGrpSpPr/>
          <p:nvPr/>
        </p:nvGrpSpPr>
        <p:grpSpPr>
          <a:xfrm>
            <a:off x="7617944" y="3511477"/>
            <a:ext cx="1004656" cy="410908"/>
            <a:chOff x="11163340" y="3473091"/>
            <a:chExt cx="1004656" cy="410908"/>
          </a:xfrm>
        </p:grpSpPr>
        <p:sp>
          <p:nvSpPr>
            <p:cNvPr id="50" name="AutoShape 2"/>
            <p:cNvSpPr/>
            <p:nvPr/>
          </p:nvSpPr>
          <p:spPr>
            <a:xfrm>
              <a:off x="11177396" y="3505201"/>
              <a:ext cx="990600" cy="378798"/>
            </a:xfrm>
            <a:prstGeom prst="roundRect">
              <a:avLst>
                <a:gd name="adj" fmla="val 16667"/>
              </a:avLst>
            </a:prstGeom>
            <a:solidFill>
              <a:schemeClr val="lt2">
                <a:alpha val="80000"/>
              </a:schemeClr>
            </a:solidFill>
          </p:spPr>
          <p:txBody>
            <a:bodyPr/>
            <a:lstStyle/>
            <a:p>
              <a:endParaRPr lang="zh-CN" altLang="en-US" dirty="0"/>
            </a:p>
          </p:txBody>
        </p:sp>
        <p:sp>
          <p:nvSpPr>
            <p:cNvPr id="51" name="TextBox 7"/>
            <p:cNvSpPr txBox="1"/>
            <p:nvPr/>
          </p:nvSpPr>
          <p:spPr>
            <a:xfrm>
              <a:off x="11163340" y="3473091"/>
              <a:ext cx="990600" cy="378798"/>
            </a:xfrm>
            <a:prstGeom prst="rect">
              <a:avLst/>
            </a:prstGeom>
          </p:spPr>
          <p:txBody>
            <a:bodyPr vert="horz" wrap="square" lIns="123825" tIns="123825" rIns="57150" bIns="123825" rtlCol="0" anchor="t" anchorCtr="0">
              <a:noAutofit/>
            </a:bodyPr>
            <a:lstStyle/>
            <a:p>
              <a:pPr algn="ctr"/>
              <a:r>
                <a:rPr lang="zh-CN" alt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雨水花园</a:t>
              </a:r>
              <a:endParaRPr lang="en-US" sz="14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2" name="组合 1"/>
          <p:cNvGrpSpPr/>
          <p:nvPr/>
        </p:nvGrpSpPr>
        <p:grpSpPr>
          <a:xfrm>
            <a:off x="478983" y="4528177"/>
            <a:ext cx="5178993" cy="1263023"/>
            <a:chOff x="542238" y="1370655"/>
            <a:chExt cx="5178993" cy="1491623"/>
          </a:xfrm>
        </p:grpSpPr>
        <p:sp>
          <p:nvSpPr>
            <p:cNvPr id="5" name="TextBox 10"/>
            <p:cNvSpPr txBox="1"/>
            <p:nvPr/>
          </p:nvSpPr>
          <p:spPr>
            <a:xfrm>
              <a:off x="542238" y="1644635"/>
              <a:ext cx="849630" cy="545224"/>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04</a:t>
              </a:r>
              <a:endParaRPr lang="en-US" sz="240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 name="组合 5"/>
            <p:cNvGrpSpPr/>
            <p:nvPr/>
          </p:nvGrpSpPr>
          <p:grpSpPr>
            <a:xfrm>
              <a:off x="647738" y="1370655"/>
              <a:ext cx="5073493" cy="1491623"/>
              <a:chOff x="647738" y="1370655"/>
              <a:chExt cx="5073493" cy="1491623"/>
            </a:xfrm>
          </p:grpSpPr>
          <p:sp>
            <p:nvSpPr>
              <p:cNvPr id="11" name="TextBox 3"/>
              <p:cNvSpPr txBox="1"/>
              <p:nvPr/>
            </p:nvSpPr>
            <p:spPr>
              <a:xfrm>
                <a:off x="1482606" y="1947878"/>
                <a:ext cx="4238625" cy="914400"/>
              </a:xfrm>
              <a:prstGeom prst="rect">
                <a:avLst/>
              </a:prstGeom>
            </p:spPr>
            <p:txBody>
              <a:bodyPr vert="horz" wrap="square" lIns="123825" tIns="123825" rIns="57150" bIns="123825" rtlCol="0" anchor="t" anchorCtr="0">
                <a:noAutofit/>
              </a:bodyPr>
              <a:lstStyle/>
              <a:p>
                <a:pPr>
                  <a:lnSpc>
                    <a:spcPct val="140000"/>
                  </a:lnSpc>
                </a:pPr>
                <a:r>
                  <a:rPr lang="en-US" altLang="zh-CN" sz="1500" dirty="0" err="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采用自然植被覆盖的排水沟，减缓水流速度，促进雨水自然渗透与净化</a:t>
                </a:r>
                <a:r>
                  <a:rPr lang="en-US" altLang="zh-CN"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5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TextBox 4"/>
              <p:cNvSpPr txBox="1"/>
              <p:nvPr/>
            </p:nvSpPr>
            <p:spPr>
              <a:xfrm>
                <a:off x="1482606" y="1370655"/>
                <a:ext cx="4219575" cy="738707"/>
              </a:xfrm>
              <a:prstGeom prst="rect">
                <a:avLst/>
              </a:prstGeom>
            </p:spPr>
            <p:txBody>
              <a:bodyPr vert="horz" wrap="square" lIns="123825" tIns="123825" rIns="57150" bIns="123825" rtlCol="0" anchor="ctr" anchorCtr="0">
                <a:noAutofit/>
              </a:bodyPr>
              <a:lstStyle/>
              <a:p>
                <a:pPr>
                  <a:lnSpc>
                    <a:spcPct val="120000"/>
                  </a:lnSpc>
                </a:pPr>
                <a:r>
                  <a:rPr lang="zh-CN" alt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植草沟</a:t>
                </a:r>
                <a:endParaRPr lang="en-US" altLang="zh-CN"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AutoShape 13"/>
              <p:cNvSpPr/>
              <p:nvPr/>
            </p:nvSpPr>
            <p:spPr>
              <a:xfrm>
                <a:off x="647738" y="1597932"/>
                <a:ext cx="638629" cy="638629"/>
              </a:xfrm>
              <a:prstGeom prst="rect">
                <a:avLst/>
              </a:prstGeom>
              <a:noFill/>
              <a:ln w="19050">
                <a:solidFill>
                  <a:schemeClr val="accent1">
                    <a:alpha val="100000"/>
                  </a:schemeClr>
                </a:solidFill>
                <a:prstDash val="solid"/>
              </a:ln>
            </p:spPr>
            <p:txBody>
              <a:bodyPr/>
              <a:lstStyle/>
              <a:p>
                <a:endParaRPr lang="zh-CN" altLang="en-US"/>
              </a:p>
            </p:txBody>
          </p:sp>
        </p:grpSp>
      </p:grpSp>
      <p:sp>
        <p:nvSpPr>
          <p:cNvPr id="58" name="TextBox 9"/>
          <p:cNvSpPr txBox="1"/>
          <p:nvPr/>
        </p:nvSpPr>
        <p:spPr>
          <a:xfrm>
            <a:off x="2966720" y="202621"/>
            <a:ext cx="6474053" cy="787973"/>
          </a:xfrm>
          <a:prstGeom prst="rect">
            <a:avLst/>
          </a:prstGeom>
        </p:spPr>
        <p:txBody>
          <a:bodyPr vert="horz" wrap="square" lIns="123825" tIns="123825" rIns="57150" bIns="123825" rtlCol="0" anchor="t" anchorCtr="0">
            <a:spAutoFit/>
          </a:bodyPr>
          <a:lstStyle/>
          <a:p>
            <a:pPr>
              <a:lnSpc>
                <a:spcPct val="140000"/>
              </a:lnSpc>
            </a:pPr>
            <a:r>
              <a:rPr lang="zh-CN" altLang="en-US" sz="2800" b="1" dirty="0">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我们身边有哪些常见的海绵城市设施呢？</a:t>
            </a:r>
            <a:endParaRPr lang="en-US" sz="2800" b="1" dirty="0">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tags/tag1.xml><?xml version="1.0" encoding="utf-8"?>
<p:tagLst xmlns:p="http://schemas.openxmlformats.org/presentationml/2006/main">
  <p:tag name="KSO_WM_DIAGRAM_VIRTUALLY_FRAME" val="{&quot;height&quot;:356.66999999999996,&quot;left&quot;:26.883937007874017,&quot;top&quot;:114,&quot;width&quot;:906.1963779527559}"/>
</p:tagLst>
</file>

<file path=ppt/tags/tag10.xml><?xml version="1.0" encoding="utf-8"?>
<p:tagLst xmlns:p="http://schemas.openxmlformats.org/presentationml/2006/main">
  <p:tag name="KSO_WM_DIAGRAM_VIRTUALLY_FRAME" val="{&quot;height&quot;:356.66999999999996,&quot;left&quot;:26.883937007874017,&quot;top&quot;:114,&quot;width&quot;:906.1963779527559}"/>
</p:tagLst>
</file>

<file path=ppt/tags/tag11.xml><?xml version="1.0" encoding="utf-8"?>
<p:tagLst xmlns:p="http://schemas.openxmlformats.org/presentationml/2006/main">
  <p:tag name="KSO_WM_DIAGRAM_VIRTUALLY_FRAME" val="{&quot;height&quot;:356.66999999999996,&quot;left&quot;:26.883937007874017,&quot;top&quot;:114,&quot;width&quot;:906.1963779527559}"/>
</p:tagLst>
</file>

<file path=ppt/tags/tag12.xml><?xml version="1.0" encoding="utf-8"?>
<p:tagLst xmlns:p="http://schemas.openxmlformats.org/presentationml/2006/main">
  <p:tag name="KSO_WM_DIAGRAM_VIRTUALLY_FRAME" val="{&quot;height&quot;:356.66999999999996,&quot;left&quot;:26.883937007874017,&quot;top&quot;:114,&quot;width&quot;:906.1963779527559}"/>
</p:tagLst>
</file>

<file path=ppt/tags/tag13.xml><?xml version="1.0" encoding="utf-8"?>
<p:tagLst xmlns:p="http://schemas.openxmlformats.org/presentationml/2006/main">
  <p:tag name="KSO_WM_DIAGRAM_VIRTUALLY_FRAME" val="{&quot;height&quot;:356.66999999999996,&quot;left&quot;:26.883937007874017,&quot;top&quot;:114,&quot;width&quot;:906.1963779527559}"/>
</p:tagLst>
</file>

<file path=ppt/tags/tag14.xml><?xml version="1.0" encoding="utf-8"?>
<p:tagLst xmlns:p="http://schemas.openxmlformats.org/presentationml/2006/main">
  <p:tag name="KSO_WM_DIAGRAM_VIRTUALLY_FRAME" val="{&quot;height&quot;:356.66999999999996,&quot;left&quot;:26.883937007874017,&quot;top&quot;:114,&quot;width&quot;:906.1963779527559}"/>
</p:tagLst>
</file>

<file path=ppt/tags/tag15.xml><?xml version="1.0" encoding="utf-8"?>
<p:tagLst xmlns:p="http://schemas.openxmlformats.org/presentationml/2006/main">
  <p:tag name="KSO_WM_DIAGRAM_VIRTUALLY_FRAME" val="{&quot;height&quot;:356.66999999999996,&quot;left&quot;:26.883937007874017,&quot;top&quot;:114,&quot;width&quot;:906.1963779527559}"/>
</p:tagLst>
</file>

<file path=ppt/tags/tag16.xml><?xml version="1.0" encoding="utf-8"?>
<p:tagLst xmlns:p="http://schemas.openxmlformats.org/presentationml/2006/main">
  <p:tag name="KSO_WM_DIAGRAM_VIRTUALLY_FRAME" val="{&quot;height&quot;:356.66999999999996,&quot;left&quot;:26.883937007874017,&quot;top&quot;:114,&quot;width&quot;:906.1963779527559}"/>
</p:tagLst>
</file>

<file path=ppt/tags/tag17.xml><?xml version="1.0" encoding="utf-8"?>
<p:tagLst xmlns:p="http://schemas.openxmlformats.org/presentationml/2006/main">
  <p:tag name="KSO_WM_DIAGRAM_VIRTUALLY_FRAME" val="{&quot;height&quot;:356.66999999999996,&quot;left&quot;:26.883937007874017,&quot;top&quot;:114,&quot;width&quot;:906.1963779527559}"/>
</p:tagLst>
</file>

<file path=ppt/tags/tag18.xml><?xml version="1.0" encoding="utf-8"?>
<p:tagLst xmlns:p="http://schemas.openxmlformats.org/presentationml/2006/main">
  <p:tag name="KSO_WM_DIAGRAM_VIRTUALLY_FRAME" val="{&quot;height&quot;:356.66999999999996,&quot;left&quot;:26.883937007874017,&quot;top&quot;:114,&quot;width&quot;:906.1963779527559}"/>
</p:tagLst>
</file>

<file path=ppt/tags/tag19.xml><?xml version="1.0" encoding="utf-8"?>
<p:tagLst xmlns:p="http://schemas.openxmlformats.org/presentationml/2006/main">
  <p:tag name="KSO_WM_DIAGRAM_VIRTUALLY_FRAME" val="{&quot;height&quot;:356.66999999999996,&quot;left&quot;:26.883937007874017,&quot;top&quot;:114,&quot;width&quot;:906.1963779527559}"/>
</p:tagLst>
</file>

<file path=ppt/tags/tag2.xml><?xml version="1.0" encoding="utf-8"?>
<p:tagLst xmlns:p="http://schemas.openxmlformats.org/presentationml/2006/main">
  <p:tag name="KSO_WM_DIAGRAM_VIRTUALLY_FRAME" val="{&quot;height&quot;:356.66999999999996,&quot;left&quot;:26.883937007874017,&quot;top&quot;:114,&quot;width&quot;:906.1963779527559}"/>
</p:tagLst>
</file>

<file path=ppt/tags/tag20.xml><?xml version="1.0" encoding="utf-8"?>
<p:tagLst xmlns:p="http://schemas.openxmlformats.org/presentationml/2006/main">
  <p:tag name="KSO_WM_DIAGRAM_VIRTUALLY_FRAME" val="{&quot;height&quot;:356.66999999999996,&quot;left&quot;:26.883937007874017,&quot;top&quot;:114,&quot;width&quot;:906.1963779527559}"/>
</p:tagLst>
</file>

<file path=ppt/tags/tag21.xml><?xml version="1.0" encoding="utf-8"?>
<p:tagLst xmlns:p="http://schemas.openxmlformats.org/presentationml/2006/main">
  <p:tag name="KSO_WM_DIAGRAM_VIRTUALLY_FRAME" val="{&quot;height&quot;:356.66999999999996,&quot;left&quot;:26.883937007874017,&quot;top&quot;:114,&quot;width&quot;:906.1963779527559}"/>
</p:tagLst>
</file>

<file path=ppt/tags/tag22.xml><?xml version="1.0" encoding="utf-8"?>
<p:tagLst xmlns:p="http://schemas.openxmlformats.org/presentationml/2006/main">
  <p:tag name="KSO_WM_DIAGRAM_VIRTUALLY_FRAME" val="{&quot;height&quot;:356.66999999999996,&quot;left&quot;:26.883937007874017,&quot;top&quot;:114,&quot;width&quot;:906.1963779527559}"/>
</p:tagLst>
</file>

<file path=ppt/tags/tag23.xml><?xml version="1.0" encoding="utf-8"?>
<p:tagLst xmlns:p="http://schemas.openxmlformats.org/presentationml/2006/main">
  <p:tag name="KSO_WM_DIAGRAM_VIRTUALLY_FRAME" val="{&quot;height&quot;:356.66999999999996,&quot;left&quot;:26.883937007874017,&quot;top&quot;:114,&quot;width&quot;:906.1963779527559}"/>
</p:tagLst>
</file>

<file path=ppt/tags/tag24.xml><?xml version="1.0" encoding="utf-8"?>
<p:tagLst xmlns:p="http://schemas.openxmlformats.org/presentationml/2006/main">
  <p:tag name="KSO_WM_DIAGRAM_VIRTUALLY_FRAME" val="{&quot;height&quot;:356.66999999999996,&quot;left&quot;:26.883937007874017,&quot;top&quot;:114,&quot;width&quot;:906.1963779527559}"/>
</p:tagLst>
</file>

<file path=ppt/tags/tag25.xml><?xml version="1.0" encoding="utf-8"?>
<p:tagLst xmlns:p="http://schemas.openxmlformats.org/presentationml/2006/main">
  <p:tag name="KSO_WM_DIAGRAM_VIRTUALLY_FRAME" val="{&quot;height&quot;:356.66999999999996,&quot;left&quot;:26.883937007874017,&quot;top&quot;:114,&quot;width&quot;:906.1963779527559}"/>
</p:tagLst>
</file>

<file path=ppt/tags/tag26.xml><?xml version="1.0" encoding="utf-8"?>
<p:tagLst xmlns:p="http://schemas.openxmlformats.org/presentationml/2006/main">
  <p:tag name="KSO_WM_DIAGRAM_VIRTUALLY_FRAME" val="{&quot;height&quot;:356.66999999999996,&quot;left&quot;:26.883937007874017,&quot;top&quot;:114,&quot;width&quot;:906.1963779527559}"/>
</p:tagLst>
</file>

<file path=ppt/tags/tag3.xml><?xml version="1.0" encoding="utf-8"?>
<p:tagLst xmlns:p="http://schemas.openxmlformats.org/presentationml/2006/main">
  <p:tag name="KSO_WM_DIAGRAM_VIRTUALLY_FRAME" val="{&quot;height&quot;:356.66999999999996,&quot;left&quot;:26.883937007874017,&quot;top&quot;:114,&quot;width&quot;:906.1963779527559}"/>
</p:tagLst>
</file>

<file path=ppt/tags/tag4.xml><?xml version="1.0" encoding="utf-8"?>
<p:tagLst xmlns:p="http://schemas.openxmlformats.org/presentationml/2006/main">
  <p:tag name="KSO_WM_DIAGRAM_VIRTUALLY_FRAME" val="{&quot;height&quot;:356.66999999999996,&quot;left&quot;:26.883937007874017,&quot;top&quot;:114,&quot;width&quot;:906.1963779527559}"/>
</p:tagLst>
</file>

<file path=ppt/tags/tag5.xml><?xml version="1.0" encoding="utf-8"?>
<p:tagLst xmlns:p="http://schemas.openxmlformats.org/presentationml/2006/main">
  <p:tag name="KSO_WM_DIAGRAM_VIRTUALLY_FRAME" val="{&quot;height&quot;:356.66999999999996,&quot;left&quot;:26.883937007874017,&quot;top&quot;:114,&quot;width&quot;:906.1963779527559}"/>
</p:tagLst>
</file>

<file path=ppt/tags/tag6.xml><?xml version="1.0" encoding="utf-8"?>
<p:tagLst xmlns:p="http://schemas.openxmlformats.org/presentationml/2006/main">
  <p:tag name="KSO_WM_DIAGRAM_VIRTUALLY_FRAME" val="{&quot;height&quot;:356.66999999999996,&quot;left&quot;:26.883937007874017,&quot;top&quot;:114,&quot;width&quot;:906.1963779527559}"/>
</p:tagLst>
</file>

<file path=ppt/tags/tag7.xml><?xml version="1.0" encoding="utf-8"?>
<p:tagLst xmlns:p="http://schemas.openxmlformats.org/presentationml/2006/main">
  <p:tag name="KSO_WM_DIAGRAM_VIRTUALLY_FRAME" val="{&quot;height&quot;:356.66999999999996,&quot;left&quot;:26.883937007874017,&quot;top&quot;:114,&quot;width&quot;:906.1963779527559}"/>
</p:tagLst>
</file>

<file path=ppt/tags/tag8.xml><?xml version="1.0" encoding="utf-8"?>
<p:tagLst xmlns:p="http://schemas.openxmlformats.org/presentationml/2006/main">
  <p:tag name="KSO_WM_DIAGRAM_VIRTUALLY_FRAME" val="{&quot;height&quot;:356.66999999999996,&quot;left&quot;:26.883937007874017,&quot;top&quot;:114,&quot;width&quot;:906.1963779527559}"/>
</p:tagLst>
</file>

<file path=ppt/tags/tag9.xml><?xml version="1.0" encoding="utf-8"?>
<p:tagLst xmlns:p="http://schemas.openxmlformats.org/presentationml/2006/main">
  <p:tag name="KSO_WM_DIAGRAM_VIRTUALLY_FRAME" val="{&quot;height&quot;:356.66999999999996,&quot;left&quot;:26.883937007874017,&quot;top&quot;:114,&quot;width&quot;:906.1963779527559}"/>
</p:tagLst>
</file>

<file path=ppt/theme/theme1.xml><?xml version="1.0" encoding="utf-8"?>
<a:theme xmlns:a="http://schemas.openxmlformats.org/drawingml/2006/main" name="Office Theme">
  <a:themeElements>
    <a:clrScheme name="Office">
      <a:dk1>
        <a:srgbClr val="222222"/>
      </a:dk1>
      <a:lt1>
        <a:srgbClr val="FFFFFF"/>
      </a:lt1>
      <a:dk2>
        <a:srgbClr val="5C8D29"/>
      </a:dk2>
      <a:lt2>
        <a:srgbClr val="EFF9E1"/>
      </a:lt2>
      <a:accent1>
        <a:srgbClr val="72BB57"/>
      </a:accent1>
      <a:accent2>
        <a:srgbClr val="72BB57"/>
      </a:accent2>
      <a:accent3>
        <a:srgbClr val="3FA01B"/>
      </a:accent3>
      <a:accent4>
        <a:srgbClr val="368F16"/>
      </a:accent4>
      <a:accent5>
        <a:srgbClr val="2D7F10"/>
      </a:accent5>
      <a:accent6>
        <a:srgbClr val="20700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1171</Words>
  <Application>WPS 演示</Application>
  <PresentationFormat>宽屏</PresentationFormat>
  <Paragraphs>220</Paragraphs>
  <Slides>18</Slides>
  <Notes>17</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18</vt:i4>
      </vt:variant>
    </vt:vector>
  </HeadingPairs>
  <TitlesOfParts>
    <vt:vector size="32" baseType="lpstr">
      <vt:lpstr>Arial</vt:lpstr>
      <vt:lpstr>宋体</vt:lpstr>
      <vt:lpstr>Wingdings</vt:lpstr>
      <vt:lpstr>Times New Roman</vt:lpstr>
      <vt:lpstr>隶书</vt:lpstr>
      <vt:lpstr>Noto Sans SC</vt:lpstr>
      <vt:lpstr>微软雅黑</vt:lpstr>
      <vt:lpstr>Arial</vt:lpstr>
      <vt:lpstr>Arial Unicode MS</vt:lpstr>
      <vt:lpstr>Calibri</vt:lpstr>
      <vt:lpstr>等线</vt:lpstr>
      <vt:lpstr>微软雅黑 Light</vt:lpstr>
      <vt:lpstr>楷体_GB2312</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dc:creator>
  <cp:lastModifiedBy>龙</cp:lastModifiedBy>
  <cp:revision>28</cp:revision>
  <dcterms:created xsi:type="dcterms:W3CDTF">2006-08-16T00:00:00Z</dcterms:created>
  <dcterms:modified xsi:type="dcterms:W3CDTF">2026-02-09T02:32:00Z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B3C657741E654A3BAE5A9EB16BE020F5_13</vt:lpwstr>
  </property>
  <property fmtid="{D5CDD505-2E9C-101B-9397-08002B2CF9AE}" pid="3" name="KSOProductBuildVer">
    <vt:lpwstr>2052-12.1.0.25225</vt:lpwstr>
  </property>
</Properties>
</file>